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63" r:id="rId2"/>
    <p:sldId id="271" r:id="rId3"/>
    <p:sldId id="256" r:id="rId4"/>
    <p:sldId id="266" r:id="rId5"/>
    <p:sldId id="257" r:id="rId6"/>
    <p:sldId id="268" r:id="rId7"/>
    <p:sldId id="272" r:id="rId8"/>
    <p:sldId id="267" r:id="rId9"/>
    <p:sldId id="262" r:id="rId10"/>
    <p:sldId id="260" r:id="rId11"/>
    <p:sldId id="269" r:id="rId12"/>
    <p:sldId id="264" r:id="rId13"/>
    <p:sldId id="273" r:id="rId14"/>
    <p:sldId id="259" r:id="rId15"/>
    <p:sldId id="265" r:id="rId16"/>
    <p:sldId id="258"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06FB4-0655-454E-B3CC-F53DC9D46F74}" v="7" dt="2025-03-06T10:04:34.5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8" d="100"/>
          <a:sy n="48" d="100"/>
        </p:scale>
        <p:origin x="67" y="7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3/6/2025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3/6/2025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3/6/2025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3/6/2025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3/6/2025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3/6/2025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3/6/2025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3/6/2025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3/6/2025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70"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BFEEC2-329F-7823-8C1C-AF1A7752DF86}"/>
              </a:ext>
            </a:extLst>
          </p:cNvPr>
          <p:cNvPicPr>
            <a:picLocks noChangeAspect="1"/>
          </p:cNvPicPr>
          <p:nvPr/>
        </p:nvPicPr>
        <p:blipFill>
          <a:blip r:embed="rId2"/>
          <a:stretch>
            <a:fillRect/>
          </a:stretch>
        </p:blipFill>
        <p:spPr>
          <a:xfrm>
            <a:off x="4609863" y="849226"/>
            <a:ext cx="6096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E2A76E5-FABE-1438-0C87-B5B2CA689644}"/>
              </a:ext>
            </a:extLst>
          </p:cNvPr>
          <p:cNvPicPr>
            <a:picLocks noChangeAspect="1"/>
          </p:cNvPicPr>
          <p:nvPr/>
        </p:nvPicPr>
        <p:blipFill>
          <a:blip r:embed="rId3"/>
          <a:stretch>
            <a:fillRect/>
          </a:stretch>
        </p:blipFill>
        <p:spPr>
          <a:xfrm>
            <a:off x="1337050" y="849226"/>
            <a:ext cx="2624789" cy="1655436"/>
          </a:xfrm>
          <a:prstGeom prst="rect">
            <a:avLst/>
          </a:prstGeom>
        </p:spPr>
      </p:pic>
    </p:spTree>
    <p:extLst>
      <p:ext uri="{BB962C8B-B14F-4D97-AF65-F5344CB8AC3E}">
        <p14:creationId xmlns:p14="http://schemas.microsoft.com/office/powerpoint/2010/main" val="2004420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in a suit&#10;&#10;AI-generated content may be incorrect.">
            <a:extLst>
              <a:ext uri="{FF2B5EF4-FFF2-40B4-BE49-F238E27FC236}">
                <a16:creationId xmlns:a16="http://schemas.microsoft.com/office/drawing/2014/main" id="{A3B4C38C-F4DB-B7D0-9EAD-61F5F5E181C3}"/>
              </a:ext>
            </a:extLst>
          </p:cNvPr>
          <p:cNvPicPr>
            <a:picLocks noChangeAspect="1"/>
          </p:cNvPicPr>
          <p:nvPr/>
        </p:nvPicPr>
        <p:blipFill>
          <a:blip r:embed="rId3"/>
          <a:stretch>
            <a:fillRect/>
          </a:stretch>
        </p:blipFill>
        <p:spPr>
          <a:xfrm>
            <a:off x="6456608" y="1358491"/>
            <a:ext cx="4470217" cy="4290381"/>
          </a:xfrm>
          <a:prstGeom prst="rect">
            <a:avLst/>
          </a:prstGeom>
          <a:ln w="66675">
            <a:solidFill>
              <a:srgbClr val="FFFFFF"/>
            </a:solidFill>
          </a:ln>
          <a:effectLst>
            <a:reflection blurRad="38100" stA="52000" endA="300" endPos="30000" dir="5400000" sy="-100000" algn="bl" rotWithShape="0"/>
            <a:softEdge rad="19050"/>
          </a:effectLst>
        </p:spPr>
      </p:pic>
      <p:sp>
        <p:nvSpPr>
          <p:cNvPr id="4" name="TextBox 3">
            <a:extLst>
              <a:ext uri="{FF2B5EF4-FFF2-40B4-BE49-F238E27FC236}">
                <a16:creationId xmlns:a16="http://schemas.microsoft.com/office/drawing/2014/main" id="{95CCE2E4-17D0-AE12-43C5-B000744025B9}"/>
              </a:ext>
            </a:extLst>
          </p:cNvPr>
          <p:cNvSpPr txBox="1"/>
          <p:nvPr/>
        </p:nvSpPr>
        <p:spPr>
          <a:xfrm>
            <a:off x="904569" y="2411074"/>
            <a:ext cx="5391264" cy="2185214"/>
          </a:xfrm>
          <a:prstGeom prst="rect">
            <a:avLst/>
          </a:prstGeom>
          <a:noFill/>
        </p:spPr>
        <p:txBody>
          <a:bodyPr wrap="square" rtlCol="0">
            <a:spAutoFit/>
          </a:bodyPr>
          <a:lstStyle/>
          <a:p>
            <a:r>
              <a:rPr lang="en-US" sz="3200" dirty="0">
                <a:solidFill>
                  <a:schemeClr val="tx1">
                    <a:lumMod val="95000"/>
                  </a:schemeClr>
                </a:solidFill>
                <a:effectLst>
                  <a:outerShdw blurRad="38100" dist="38100" dir="2700000" algn="tl">
                    <a:srgbClr val="000000">
                      <a:alpha val="43137"/>
                    </a:srgbClr>
                  </a:outerShdw>
                </a:effectLst>
                <a:latin typeface="Biome Light" panose="020B0303030204020804" pitchFamily="34" charset="0"/>
                <a:cs typeface="Biome Light" panose="020B0303030204020804" pitchFamily="34" charset="0"/>
              </a:rPr>
              <a:t>“You can’t multi-task in God’s presence”</a:t>
            </a:r>
          </a:p>
          <a:p>
            <a:endParaRPr lang="en-US" sz="3200" dirty="0">
              <a:solidFill>
                <a:schemeClr val="tx1">
                  <a:lumMod val="95000"/>
                </a:schemeClr>
              </a:solidFill>
              <a:latin typeface="Biome Light" panose="020B0303030204020804" pitchFamily="34" charset="0"/>
              <a:cs typeface="Biome Light" panose="020B0303030204020804" pitchFamily="34" charset="0"/>
            </a:endParaRPr>
          </a:p>
          <a:p>
            <a:r>
              <a:rPr lang="en-US" sz="2000" dirty="0">
                <a:solidFill>
                  <a:schemeClr val="tx1">
                    <a:lumMod val="95000"/>
                  </a:schemeClr>
                </a:solidFill>
                <a:latin typeface="Biome Light" panose="020B0303030204020804" pitchFamily="34" charset="0"/>
                <a:cs typeface="Biome Light" panose="020B0303030204020804" pitchFamily="34" charset="0"/>
              </a:rPr>
              <a:t>Anderson Moyo</a:t>
            </a:r>
            <a:br>
              <a:rPr lang="en-US" sz="2000" dirty="0">
                <a:solidFill>
                  <a:schemeClr val="tx1">
                    <a:lumMod val="95000"/>
                  </a:schemeClr>
                </a:solidFill>
                <a:latin typeface="Biome Light" panose="020B0303030204020804" pitchFamily="34" charset="0"/>
                <a:cs typeface="Biome Light" panose="020B0303030204020804" pitchFamily="34" charset="0"/>
              </a:rPr>
            </a:br>
            <a:r>
              <a:rPr lang="en-US" sz="2000" dirty="0">
                <a:solidFill>
                  <a:schemeClr val="tx1">
                    <a:lumMod val="95000"/>
                  </a:schemeClr>
                </a:solidFill>
                <a:latin typeface="Biome Light" panose="020B0303030204020804" pitchFamily="34" charset="0"/>
                <a:cs typeface="Biome Light" panose="020B0303030204020804" pitchFamily="34" charset="0"/>
              </a:rPr>
              <a:t>Snr Pastor Sheffield Community Church </a:t>
            </a:r>
            <a:endParaRPr lang="en-GB" sz="2000" dirty="0">
              <a:solidFill>
                <a:schemeClr val="tx1">
                  <a:lumMod val="95000"/>
                </a:schemeClr>
              </a:solidFill>
              <a:latin typeface="Biome Light" panose="020B0303030204020804" pitchFamily="34" charset="0"/>
              <a:cs typeface="Biome Light" panose="020B0303030204020804" pitchFamily="34" charset="0"/>
            </a:endParaRPr>
          </a:p>
        </p:txBody>
      </p:sp>
    </p:spTree>
    <p:extLst>
      <p:ext uri="{BB962C8B-B14F-4D97-AF65-F5344CB8AC3E}">
        <p14:creationId xmlns:p14="http://schemas.microsoft.com/office/powerpoint/2010/main" val="1791103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387382-676A-46D2-3E15-C5725D2694F0}"/>
              </a:ext>
            </a:extLst>
          </p:cNvPr>
          <p:cNvSpPr>
            <a:spLocks noGrp="1"/>
          </p:cNvSpPr>
          <p:nvPr>
            <p:ph idx="1"/>
          </p:nvPr>
        </p:nvSpPr>
        <p:spPr>
          <a:xfrm>
            <a:off x="979100" y="1253331"/>
            <a:ext cx="10233800" cy="4351338"/>
          </a:xfrm>
        </p:spPr>
        <p:txBody>
          <a:bodyPr>
            <a:normAutofit fontScale="92500" lnSpcReduction="10000"/>
          </a:bodyPr>
          <a:lstStyle/>
          <a:p>
            <a:pPr marL="0" indent="0" algn="l">
              <a:buNone/>
            </a:pPr>
            <a:r>
              <a:rPr lang="en-US" b="0" i="0" dirty="0">
                <a:solidFill>
                  <a:schemeClr val="tx1">
                    <a:lumMod val="95000"/>
                  </a:schemeClr>
                </a:solidFill>
                <a:effectLst/>
                <a:latin typeface="system-ui"/>
              </a:rPr>
              <a:t>As Jesus and the disciples continued on their way to Jerusalem, they came to a certain village where a woman named Martha welcomed him into her home. Her sister, Mary, sat at the Lord’s feet, listening to what he taught. But Martha was distracted by the big dinner she was preparing. She came to Jesus and said, “Lord, doesn’t it seem unfair to you that my sister just sits here while I do all the work? Tell her to come and help me.”</a:t>
            </a:r>
          </a:p>
          <a:p>
            <a:pPr marL="0" indent="0" algn="l">
              <a:buNone/>
            </a:pPr>
            <a:r>
              <a:rPr lang="en-US" b="0" i="0" dirty="0">
                <a:solidFill>
                  <a:schemeClr val="tx1">
                    <a:lumMod val="95000"/>
                  </a:schemeClr>
                </a:solidFill>
                <a:effectLst/>
                <a:latin typeface="system-ui"/>
              </a:rPr>
              <a:t>But the Lord said to her, “My dear Martha, you are worried and upset over all these details! There is only one thing worth being concerned about. Mary has discovered it, and it will not be taken away from her.”</a:t>
            </a:r>
          </a:p>
          <a:p>
            <a:pPr marL="0" indent="0" algn="l">
              <a:buNone/>
            </a:pPr>
            <a:endParaRPr lang="en-US" dirty="0">
              <a:solidFill>
                <a:schemeClr val="tx1">
                  <a:lumMod val="95000"/>
                </a:schemeClr>
              </a:solidFill>
              <a:latin typeface="system-ui"/>
            </a:endParaRPr>
          </a:p>
          <a:p>
            <a:pPr marL="0" indent="0" algn="l">
              <a:buNone/>
            </a:pPr>
            <a:r>
              <a:rPr lang="en-US" b="0" i="0" dirty="0">
                <a:solidFill>
                  <a:schemeClr val="tx1">
                    <a:lumMod val="95000"/>
                  </a:schemeClr>
                </a:solidFill>
                <a:effectLst/>
                <a:latin typeface="system-ui"/>
              </a:rPr>
              <a:t>Luke 10:38-42</a:t>
            </a:r>
          </a:p>
          <a:p>
            <a:endParaRPr lang="en-GB" dirty="0"/>
          </a:p>
        </p:txBody>
      </p:sp>
    </p:spTree>
    <p:extLst>
      <p:ext uri="{BB962C8B-B14F-4D97-AF65-F5344CB8AC3E}">
        <p14:creationId xmlns:p14="http://schemas.microsoft.com/office/powerpoint/2010/main" val="3945972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8ACA69-E6F4-1CB2-0319-3C30664FED61}"/>
              </a:ext>
            </a:extLst>
          </p:cNvPr>
          <p:cNvPicPr>
            <a:picLocks noChangeAspect="1"/>
          </p:cNvPicPr>
          <p:nvPr/>
        </p:nvPicPr>
        <p:blipFill>
          <a:blip r:embed="rId2"/>
          <a:stretch>
            <a:fillRect/>
          </a:stretch>
        </p:blipFill>
        <p:spPr>
          <a:xfrm>
            <a:off x="1597573" y="214572"/>
            <a:ext cx="8996854" cy="64288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46415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0E824-E132-430B-4EBE-C1F025F28580}"/>
            </a:ext>
          </a:extLst>
        </p:cNvPr>
        <p:cNvGrpSpPr/>
        <p:nvPr/>
      </p:nvGrpSpPr>
      <p:grpSpPr>
        <a:xfrm>
          <a:off x="0" y="0"/>
          <a:ext cx="0" cy="0"/>
          <a:chOff x="0" y="0"/>
          <a:chExt cx="0" cy="0"/>
        </a:xfrm>
      </p:grpSpPr>
      <p:pic>
        <p:nvPicPr>
          <p:cNvPr id="3" name="Picture 2" descr="A person in a suit&#10;&#10;AI-generated content may be incorrect.">
            <a:extLst>
              <a:ext uri="{FF2B5EF4-FFF2-40B4-BE49-F238E27FC236}">
                <a16:creationId xmlns:a16="http://schemas.microsoft.com/office/drawing/2014/main" id="{D691DA8D-21BE-5A10-0AFE-8C28CF15997C}"/>
              </a:ext>
            </a:extLst>
          </p:cNvPr>
          <p:cNvPicPr>
            <a:picLocks noChangeAspect="1"/>
          </p:cNvPicPr>
          <p:nvPr/>
        </p:nvPicPr>
        <p:blipFill>
          <a:blip r:embed="rId2"/>
          <a:stretch>
            <a:fillRect/>
          </a:stretch>
        </p:blipFill>
        <p:spPr>
          <a:xfrm>
            <a:off x="6456608" y="1358491"/>
            <a:ext cx="4470217" cy="4290381"/>
          </a:xfrm>
          <a:prstGeom prst="rect">
            <a:avLst/>
          </a:prstGeom>
          <a:ln w="66675">
            <a:solidFill>
              <a:srgbClr val="FFFFFF"/>
            </a:solidFill>
          </a:ln>
          <a:effectLst>
            <a:reflection blurRad="38100" stA="52000" endA="300" endPos="30000" dir="5400000" sy="-100000" algn="bl" rotWithShape="0"/>
            <a:softEdge rad="19050"/>
          </a:effectLst>
        </p:spPr>
      </p:pic>
      <p:sp>
        <p:nvSpPr>
          <p:cNvPr id="4" name="TextBox 3">
            <a:extLst>
              <a:ext uri="{FF2B5EF4-FFF2-40B4-BE49-F238E27FC236}">
                <a16:creationId xmlns:a16="http://schemas.microsoft.com/office/drawing/2014/main" id="{4452B593-3A84-71BD-FE2C-42E49468680F}"/>
              </a:ext>
            </a:extLst>
          </p:cNvPr>
          <p:cNvSpPr txBox="1"/>
          <p:nvPr/>
        </p:nvSpPr>
        <p:spPr>
          <a:xfrm>
            <a:off x="904569" y="2411074"/>
            <a:ext cx="5391264" cy="2185214"/>
          </a:xfrm>
          <a:prstGeom prst="rect">
            <a:avLst/>
          </a:prstGeom>
          <a:noFill/>
        </p:spPr>
        <p:txBody>
          <a:bodyPr wrap="square" rtlCol="0">
            <a:spAutoFit/>
          </a:bodyPr>
          <a:lstStyle/>
          <a:p>
            <a:r>
              <a:rPr lang="en-US" sz="3200" dirty="0">
                <a:solidFill>
                  <a:schemeClr val="tx1">
                    <a:lumMod val="95000"/>
                  </a:schemeClr>
                </a:solidFill>
                <a:effectLst>
                  <a:outerShdw blurRad="38100" dist="38100" dir="2700000" algn="tl">
                    <a:srgbClr val="000000">
                      <a:alpha val="43137"/>
                    </a:srgbClr>
                  </a:outerShdw>
                </a:effectLst>
                <a:latin typeface="Biome Light" panose="020B0303030204020804" pitchFamily="34" charset="0"/>
                <a:cs typeface="Biome Light" panose="020B0303030204020804" pitchFamily="34" charset="0"/>
              </a:rPr>
              <a:t>“You can’t multi-task in God’s presence”</a:t>
            </a:r>
          </a:p>
          <a:p>
            <a:endParaRPr lang="en-US" sz="3200" dirty="0">
              <a:solidFill>
                <a:schemeClr val="tx1">
                  <a:lumMod val="95000"/>
                </a:schemeClr>
              </a:solidFill>
              <a:latin typeface="Biome Light" panose="020B0303030204020804" pitchFamily="34" charset="0"/>
              <a:cs typeface="Biome Light" panose="020B0303030204020804" pitchFamily="34" charset="0"/>
            </a:endParaRPr>
          </a:p>
          <a:p>
            <a:r>
              <a:rPr lang="en-US" sz="2000" dirty="0">
                <a:solidFill>
                  <a:schemeClr val="tx1">
                    <a:lumMod val="95000"/>
                  </a:schemeClr>
                </a:solidFill>
                <a:latin typeface="Biome Light" panose="020B0303030204020804" pitchFamily="34" charset="0"/>
                <a:cs typeface="Biome Light" panose="020B0303030204020804" pitchFamily="34" charset="0"/>
              </a:rPr>
              <a:t>Anderson Moyo</a:t>
            </a:r>
            <a:br>
              <a:rPr lang="en-US" sz="2000" dirty="0">
                <a:solidFill>
                  <a:schemeClr val="tx1">
                    <a:lumMod val="95000"/>
                  </a:schemeClr>
                </a:solidFill>
                <a:latin typeface="Biome Light" panose="020B0303030204020804" pitchFamily="34" charset="0"/>
                <a:cs typeface="Biome Light" panose="020B0303030204020804" pitchFamily="34" charset="0"/>
              </a:rPr>
            </a:br>
            <a:r>
              <a:rPr lang="en-US" sz="2000" dirty="0">
                <a:solidFill>
                  <a:schemeClr val="tx1">
                    <a:lumMod val="95000"/>
                  </a:schemeClr>
                </a:solidFill>
                <a:latin typeface="Biome Light" panose="020B0303030204020804" pitchFamily="34" charset="0"/>
                <a:cs typeface="Biome Light" panose="020B0303030204020804" pitchFamily="34" charset="0"/>
              </a:rPr>
              <a:t>Snr Pastor Sheffield Community Church </a:t>
            </a:r>
            <a:endParaRPr lang="en-GB" sz="2000" dirty="0">
              <a:solidFill>
                <a:schemeClr val="tx1">
                  <a:lumMod val="95000"/>
                </a:schemeClr>
              </a:solidFill>
              <a:latin typeface="Biome Light" panose="020B0303030204020804" pitchFamily="34" charset="0"/>
              <a:cs typeface="Biome Light" panose="020B0303030204020804" pitchFamily="34" charset="0"/>
            </a:endParaRPr>
          </a:p>
        </p:txBody>
      </p:sp>
    </p:spTree>
    <p:extLst>
      <p:ext uri="{BB962C8B-B14F-4D97-AF65-F5344CB8AC3E}">
        <p14:creationId xmlns:p14="http://schemas.microsoft.com/office/powerpoint/2010/main" val="2961742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Susanna Wesley">
            <a:extLst>
              <a:ext uri="{FF2B5EF4-FFF2-40B4-BE49-F238E27FC236}">
                <a16:creationId xmlns:a16="http://schemas.microsoft.com/office/drawing/2014/main" id="{0701C48B-290D-0434-1C03-A74475136A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33678" y="1095829"/>
            <a:ext cx="3367949" cy="4290381"/>
          </a:xfrm>
          <a:prstGeom prst="rect">
            <a:avLst/>
          </a:prstGeom>
          <a:noFill/>
          <a:ln w="190500">
            <a:solidFill>
              <a:srgbClr val="FFFFFF"/>
            </a:solidFill>
          </a:ln>
          <a:effectLst>
            <a:reflection blurRad="38100" stA="52000" endA="300" endPos="30000" dir="5400000" sy="-100000" algn="bl" rotWithShape="0"/>
            <a:softEdge rad="1905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714CBC-CED4-81E1-13A5-BB61E45A4499}"/>
              </a:ext>
            </a:extLst>
          </p:cNvPr>
          <p:cNvSpPr txBox="1"/>
          <p:nvPr/>
        </p:nvSpPr>
        <p:spPr>
          <a:xfrm>
            <a:off x="1160208" y="2090172"/>
            <a:ext cx="4739148" cy="2677656"/>
          </a:xfrm>
          <a:prstGeom prst="rect">
            <a:avLst/>
          </a:prstGeom>
          <a:noFill/>
        </p:spPr>
        <p:txBody>
          <a:bodyPr wrap="square" rtlCol="0">
            <a:spAutoFit/>
          </a:bodyPr>
          <a:lstStyle/>
          <a:p>
            <a:pPr algn="ctr"/>
            <a:r>
              <a:rPr lang="en-US" sz="7200" dirty="0">
                <a:solidFill>
                  <a:schemeClr val="tx1">
                    <a:lumMod val="95000"/>
                  </a:schemeClr>
                </a:solidFill>
                <a:latin typeface="Edwardian Script ITC" panose="030303020407070D0804" pitchFamily="66" charset="0"/>
              </a:rPr>
              <a:t>Susanna Wesley</a:t>
            </a:r>
          </a:p>
          <a:p>
            <a:pPr algn="r"/>
            <a:r>
              <a:rPr lang="en-GB" sz="2400" b="0" i="0" cap="all" dirty="0">
                <a:solidFill>
                  <a:schemeClr val="tx1">
                    <a:lumMod val="95000"/>
                  </a:schemeClr>
                </a:solidFill>
                <a:effectLst/>
                <a:latin typeface="Oswald" panose="00000500000000000000" pitchFamily="2" charset="0"/>
              </a:rPr>
              <a:t>1669-1742</a:t>
            </a:r>
          </a:p>
          <a:p>
            <a:pPr algn="ctr"/>
            <a:endParaRPr lang="en-GB" sz="7200" b="1" dirty="0">
              <a:latin typeface="Cochocib Script Latin Pro" panose="020F0502020204030204" pitchFamily="2" charset="0"/>
            </a:endParaRPr>
          </a:p>
        </p:txBody>
      </p:sp>
    </p:spTree>
    <p:extLst>
      <p:ext uri="{BB962C8B-B14F-4D97-AF65-F5344CB8AC3E}">
        <p14:creationId xmlns:p14="http://schemas.microsoft.com/office/powerpoint/2010/main" val="2593540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3FFD62-2BE0-2BF4-1284-1DA144D49A58}"/>
              </a:ext>
            </a:extLst>
          </p:cNvPr>
          <p:cNvSpPr>
            <a:spLocks noGrp="1"/>
          </p:cNvSpPr>
          <p:nvPr>
            <p:ph idx="1"/>
          </p:nvPr>
        </p:nvSpPr>
        <p:spPr>
          <a:xfrm>
            <a:off x="979100" y="1253331"/>
            <a:ext cx="10233800" cy="4351338"/>
          </a:xfrm>
        </p:spPr>
        <p:txBody>
          <a:bodyPr/>
          <a:lstStyle/>
          <a:p>
            <a:pPr marL="0" indent="0">
              <a:buNone/>
            </a:pPr>
            <a:br>
              <a:rPr lang="en-US" dirty="0">
                <a:solidFill>
                  <a:schemeClr val="tx1">
                    <a:lumMod val="95000"/>
                  </a:schemeClr>
                </a:solidFill>
              </a:rPr>
            </a:br>
            <a:r>
              <a:rPr lang="en-US" b="0" i="0" dirty="0">
                <a:solidFill>
                  <a:schemeClr val="tx1">
                    <a:lumMod val="95000"/>
                  </a:schemeClr>
                </a:solidFill>
                <a:effectLst/>
                <a:latin typeface="system-ui"/>
              </a:rPr>
              <a:t>Jesus said, “‘Love the Lord your God with all your passion and prayer and intelligence.’ This is the most important, the first on any list. But there is a second to set alongside it: ‘Love others as well as you love yourself.’ These two commands are pegs; everything in God’s Law and the Prophets hangs from them.”</a:t>
            </a:r>
          </a:p>
          <a:p>
            <a:pPr marL="0" indent="0">
              <a:buNone/>
            </a:pPr>
            <a:endParaRPr lang="en-US" dirty="0">
              <a:solidFill>
                <a:schemeClr val="tx1">
                  <a:lumMod val="95000"/>
                </a:schemeClr>
              </a:solidFill>
              <a:latin typeface="system-ui"/>
            </a:endParaRPr>
          </a:p>
          <a:p>
            <a:pPr marL="0" indent="0">
              <a:buNone/>
            </a:pPr>
            <a:r>
              <a:rPr lang="en-US" dirty="0">
                <a:solidFill>
                  <a:schemeClr val="tx1">
                    <a:lumMod val="95000"/>
                  </a:schemeClr>
                </a:solidFill>
                <a:latin typeface="system-ui"/>
              </a:rPr>
              <a:t>Matthew 22:37-40 (The Message)</a:t>
            </a:r>
            <a:endParaRPr lang="en-GB" dirty="0">
              <a:solidFill>
                <a:schemeClr val="tx1">
                  <a:lumMod val="95000"/>
                </a:schemeClr>
              </a:solidFill>
            </a:endParaRPr>
          </a:p>
        </p:txBody>
      </p:sp>
    </p:spTree>
    <p:extLst>
      <p:ext uri="{BB962C8B-B14F-4D97-AF65-F5344CB8AC3E}">
        <p14:creationId xmlns:p14="http://schemas.microsoft.com/office/powerpoint/2010/main" val="2789678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4B5E-BA4F-C4FD-7B6A-8A1EF1712614}"/>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89B9469B-4F9E-6BB2-35EA-C47021262F1A}"/>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4675B014-37C2-6653-89B1-777427CC5F0C}"/>
              </a:ext>
            </a:extLst>
          </p:cNvPr>
          <p:cNvPicPr>
            <a:picLocks noChangeAspect="1"/>
          </p:cNvPicPr>
          <p:nvPr/>
        </p:nvPicPr>
        <p:blipFill>
          <a:blip r:embed="rId2"/>
          <a:stretch>
            <a:fillRect/>
          </a:stretch>
        </p:blipFill>
        <p:spPr>
          <a:xfrm>
            <a:off x="2118851" y="446138"/>
            <a:ext cx="7954297" cy="59657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35465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924BA-F605-6E80-B6C1-DBFBA5FF9E0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27C1DDF-F273-6A9B-2602-32701BBF9441}"/>
              </a:ext>
            </a:extLst>
          </p:cNvPr>
          <p:cNvPicPr>
            <a:picLocks noChangeAspect="1"/>
          </p:cNvPicPr>
          <p:nvPr/>
        </p:nvPicPr>
        <p:blipFill>
          <a:blip r:embed="rId2"/>
          <a:stretch>
            <a:fillRect/>
          </a:stretch>
        </p:blipFill>
        <p:spPr>
          <a:xfrm>
            <a:off x="4609863" y="849226"/>
            <a:ext cx="6096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AEBA7D3-D3BE-2C55-2ED4-3F6266F17203}"/>
              </a:ext>
            </a:extLst>
          </p:cNvPr>
          <p:cNvPicPr>
            <a:picLocks noChangeAspect="1"/>
          </p:cNvPicPr>
          <p:nvPr/>
        </p:nvPicPr>
        <p:blipFill>
          <a:blip r:embed="rId3"/>
          <a:stretch>
            <a:fillRect/>
          </a:stretch>
        </p:blipFill>
        <p:spPr>
          <a:xfrm>
            <a:off x="1337050" y="849226"/>
            <a:ext cx="2624789" cy="1655436"/>
          </a:xfrm>
          <a:prstGeom prst="rect">
            <a:avLst/>
          </a:prstGeom>
        </p:spPr>
      </p:pic>
    </p:spTree>
    <p:extLst>
      <p:ext uri="{BB962C8B-B14F-4D97-AF65-F5344CB8AC3E}">
        <p14:creationId xmlns:p14="http://schemas.microsoft.com/office/powerpoint/2010/main" val="1370728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849BC-FDEF-85BA-CC1A-D2B5A2B69705}"/>
            </a:ext>
          </a:extLst>
        </p:cNvPr>
        <p:cNvGrpSpPr/>
        <p:nvPr/>
      </p:nvGrpSpPr>
      <p:grpSpPr>
        <a:xfrm>
          <a:off x="0" y="0"/>
          <a:ext cx="0" cy="0"/>
          <a:chOff x="0" y="0"/>
          <a:chExt cx="0" cy="0"/>
        </a:xfrm>
      </p:grpSpPr>
      <p:pic>
        <p:nvPicPr>
          <p:cNvPr id="3" name="Picture 2" descr="A person in a suit&#10;&#10;AI-generated content may be incorrect.">
            <a:extLst>
              <a:ext uri="{FF2B5EF4-FFF2-40B4-BE49-F238E27FC236}">
                <a16:creationId xmlns:a16="http://schemas.microsoft.com/office/drawing/2014/main" id="{E11B2B0A-72DF-CC87-6C09-38BDB46C5E3D}"/>
              </a:ext>
            </a:extLst>
          </p:cNvPr>
          <p:cNvPicPr>
            <a:picLocks noChangeAspect="1"/>
          </p:cNvPicPr>
          <p:nvPr/>
        </p:nvPicPr>
        <p:blipFill>
          <a:blip r:embed="rId2"/>
          <a:stretch>
            <a:fillRect/>
          </a:stretch>
        </p:blipFill>
        <p:spPr>
          <a:xfrm>
            <a:off x="6456608" y="1358491"/>
            <a:ext cx="4470217" cy="4290381"/>
          </a:xfrm>
          <a:prstGeom prst="rect">
            <a:avLst/>
          </a:prstGeom>
          <a:ln w="66675">
            <a:solidFill>
              <a:srgbClr val="FFFFFF"/>
            </a:solidFill>
          </a:ln>
          <a:effectLst>
            <a:reflection blurRad="38100" stA="52000" endA="300" endPos="30000" dir="5400000" sy="-100000" algn="bl" rotWithShape="0"/>
            <a:softEdge rad="19050"/>
          </a:effectLst>
        </p:spPr>
      </p:pic>
      <p:sp>
        <p:nvSpPr>
          <p:cNvPr id="4" name="TextBox 3">
            <a:extLst>
              <a:ext uri="{FF2B5EF4-FFF2-40B4-BE49-F238E27FC236}">
                <a16:creationId xmlns:a16="http://schemas.microsoft.com/office/drawing/2014/main" id="{9C6FF18A-0F7F-AEDD-57C6-F2D987781A03}"/>
              </a:ext>
            </a:extLst>
          </p:cNvPr>
          <p:cNvSpPr txBox="1"/>
          <p:nvPr/>
        </p:nvSpPr>
        <p:spPr>
          <a:xfrm>
            <a:off x="904569" y="2411074"/>
            <a:ext cx="5391264" cy="2185214"/>
          </a:xfrm>
          <a:prstGeom prst="rect">
            <a:avLst/>
          </a:prstGeom>
          <a:noFill/>
        </p:spPr>
        <p:txBody>
          <a:bodyPr wrap="square" rtlCol="0">
            <a:spAutoFit/>
          </a:bodyPr>
          <a:lstStyle/>
          <a:p>
            <a:r>
              <a:rPr lang="en-US" sz="3200" dirty="0">
                <a:solidFill>
                  <a:schemeClr val="tx1">
                    <a:lumMod val="95000"/>
                  </a:schemeClr>
                </a:solidFill>
                <a:effectLst>
                  <a:outerShdw blurRad="38100" dist="38100" dir="2700000" algn="tl">
                    <a:srgbClr val="000000">
                      <a:alpha val="43137"/>
                    </a:srgbClr>
                  </a:outerShdw>
                </a:effectLst>
                <a:latin typeface="Biome Light" panose="020B0303030204020804" pitchFamily="34" charset="0"/>
                <a:cs typeface="Biome Light" panose="020B0303030204020804" pitchFamily="34" charset="0"/>
              </a:rPr>
              <a:t>“You can’t multi-task in God’s presence”</a:t>
            </a:r>
          </a:p>
          <a:p>
            <a:endParaRPr lang="en-US" sz="3200" dirty="0">
              <a:solidFill>
                <a:schemeClr val="tx1">
                  <a:lumMod val="95000"/>
                </a:schemeClr>
              </a:solidFill>
              <a:latin typeface="Biome Light" panose="020B0303030204020804" pitchFamily="34" charset="0"/>
              <a:cs typeface="Biome Light" panose="020B0303030204020804" pitchFamily="34" charset="0"/>
            </a:endParaRPr>
          </a:p>
          <a:p>
            <a:r>
              <a:rPr lang="en-US" sz="2000" dirty="0">
                <a:solidFill>
                  <a:schemeClr val="tx1">
                    <a:lumMod val="95000"/>
                  </a:schemeClr>
                </a:solidFill>
                <a:latin typeface="Biome Light" panose="020B0303030204020804" pitchFamily="34" charset="0"/>
                <a:cs typeface="Biome Light" panose="020B0303030204020804" pitchFamily="34" charset="0"/>
              </a:rPr>
              <a:t>Anderson Moyo</a:t>
            </a:r>
            <a:br>
              <a:rPr lang="en-US" sz="2000" dirty="0">
                <a:solidFill>
                  <a:schemeClr val="tx1">
                    <a:lumMod val="95000"/>
                  </a:schemeClr>
                </a:solidFill>
                <a:latin typeface="Biome Light" panose="020B0303030204020804" pitchFamily="34" charset="0"/>
                <a:cs typeface="Biome Light" panose="020B0303030204020804" pitchFamily="34" charset="0"/>
              </a:rPr>
            </a:br>
            <a:r>
              <a:rPr lang="en-US" sz="2000" dirty="0">
                <a:solidFill>
                  <a:schemeClr val="tx1">
                    <a:lumMod val="95000"/>
                  </a:schemeClr>
                </a:solidFill>
                <a:latin typeface="Biome Light" panose="020B0303030204020804" pitchFamily="34" charset="0"/>
                <a:cs typeface="Biome Light" panose="020B0303030204020804" pitchFamily="34" charset="0"/>
              </a:rPr>
              <a:t>Snr Pastor Sheffield Community Church </a:t>
            </a:r>
            <a:endParaRPr lang="en-GB" sz="2000" dirty="0">
              <a:solidFill>
                <a:schemeClr val="tx1">
                  <a:lumMod val="95000"/>
                </a:schemeClr>
              </a:solidFill>
              <a:latin typeface="Biome Light" panose="020B0303030204020804" pitchFamily="34" charset="0"/>
              <a:cs typeface="Biome Light" panose="020B0303030204020804" pitchFamily="34" charset="0"/>
            </a:endParaRPr>
          </a:p>
        </p:txBody>
      </p:sp>
    </p:spTree>
    <p:extLst>
      <p:ext uri="{BB962C8B-B14F-4D97-AF65-F5344CB8AC3E}">
        <p14:creationId xmlns:p14="http://schemas.microsoft.com/office/powerpoint/2010/main" val="2718165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1405D9-A6E2-9A9B-479B-C20798FD7DD3}"/>
              </a:ext>
            </a:extLst>
          </p:cNvPr>
          <p:cNvPicPr>
            <a:picLocks noChangeAspect="1"/>
          </p:cNvPicPr>
          <p:nvPr/>
        </p:nvPicPr>
        <p:blipFill>
          <a:blip r:embed="rId2"/>
          <a:stretch>
            <a:fillRect/>
          </a:stretch>
        </p:blipFill>
        <p:spPr>
          <a:xfrm>
            <a:off x="1671145" y="232951"/>
            <a:ext cx="9028386" cy="63920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48280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042AF-115C-A3A2-67C0-BF5CFE04999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DD1E5E-E8BE-D16D-8D60-E7F941D357A3}"/>
              </a:ext>
            </a:extLst>
          </p:cNvPr>
          <p:cNvSpPr>
            <a:spLocks noGrp="1"/>
          </p:cNvSpPr>
          <p:nvPr>
            <p:ph idx="1"/>
          </p:nvPr>
        </p:nvSpPr>
        <p:spPr>
          <a:xfrm>
            <a:off x="979099" y="483086"/>
            <a:ext cx="10858940" cy="5891828"/>
          </a:xfrm>
        </p:spPr>
        <p:txBody>
          <a:bodyPr>
            <a:normAutofit fontScale="92500" lnSpcReduction="20000"/>
          </a:bodyPr>
          <a:lstStyle/>
          <a:p>
            <a:pPr marL="0" indent="0" algn="l">
              <a:buNone/>
            </a:pPr>
            <a:r>
              <a:rPr lang="en-US" sz="2600" b="0" i="0" dirty="0">
                <a:solidFill>
                  <a:schemeClr val="tx1">
                    <a:lumMod val="95000"/>
                  </a:schemeClr>
                </a:solidFill>
                <a:effectLst/>
                <a:latin typeface="system-ui"/>
              </a:rPr>
              <a:t>God is our refuge and strength,</a:t>
            </a:r>
            <a:r>
              <a:rPr lang="en-US" sz="2600" dirty="0">
                <a:solidFill>
                  <a:schemeClr val="tx1">
                    <a:lumMod val="95000"/>
                  </a:schemeClr>
                </a:solidFill>
                <a:latin typeface="system-ui"/>
              </a:rPr>
              <a:t> </a:t>
            </a:r>
            <a:r>
              <a:rPr lang="en-US" sz="2600" b="0" i="0" dirty="0">
                <a:solidFill>
                  <a:schemeClr val="tx1">
                    <a:lumMod val="95000"/>
                  </a:schemeClr>
                </a:solidFill>
                <a:effectLst/>
                <a:latin typeface="system-ui"/>
              </a:rPr>
              <a:t>always ready to help in times of trouble.</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system-ui"/>
              </a:rPr>
              <a:t>So we will not fear when earthquakes come and the mountains crumble into the sea.</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system-ui"/>
              </a:rPr>
              <a:t>Let the oceans roar and foam.</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system-ui"/>
              </a:rPr>
              <a:t>Let the mountains tremble as the waters surge!</a:t>
            </a:r>
          </a:p>
          <a:p>
            <a:pPr marL="0" indent="0" algn="l">
              <a:buNone/>
            </a:pPr>
            <a:r>
              <a:rPr lang="en-US" sz="2600" b="0" i="0" dirty="0">
                <a:solidFill>
                  <a:schemeClr val="tx1">
                    <a:lumMod val="95000"/>
                  </a:schemeClr>
                </a:solidFill>
                <a:effectLst/>
                <a:latin typeface="system-ui"/>
              </a:rPr>
              <a:t>A river brings joy to the city of our God,</a:t>
            </a:r>
            <a:r>
              <a:rPr lang="en-US" sz="2600" dirty="0">
                <a:solidFill>
                  <a:schemeClr val="tx1">
                    <a:lumMod val="95000"/>
                  </a:schemeClr>
                </a:solidFill>
                <a:latin typeface="system-ui"/>
              </a:rPr>
              <a:t> </a:t>
            </a:r>
            <a:r>
              <a:rPr lang="en-US" sz="2600" b="0" i="0" dirty="0">
                <a:solidFill>
                  <a:schemeClr val="tx1">
                    <a:lumMod val="95000"/>
                  </a:schemeClr>
                </a:solidFill>
                <a:effectLst/>
                <a:latin typeface="system-ui"/>
              </a:rPr>
              <a:t>the sacred home of the Most High.</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system-ui"/>
              </a:rPr>
              <a:t>God dwells in that city; it cannot be destroyed.</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system-ui"/>
              </a:rPr>
              <a:t>From the very break of day, God will protect it.</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system-ui"/>
              </a:rPr>
              <a:t>The nations are in chaos, and their kingdoms crumble!</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system-ui"/>
              </a:rPr>
              <a:t>God’s voice thunders, and the earth melts!</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system-ui"/>
              </a:rPr>
              <a:t>The </a:t>
            </a:r>
            <a:r>
              <a:rPr lang="en-US" sz="2600" b="0" i="0" cap="small" dirty="0">
                <a:solidFill>
                  <a:schemeClr val="tx1">
                    <a:lumMod val="95000"/>
                  </a:schemeClr>
                </a:solidFill>
                <a:effectLst/>
                <a:latin typeface="system-ui"/>
              </a:rPr>
              <a:t>Lord</a:t>
            </a:r>
            <a:r>
              <a:rPr lang="en-US" sz="2600" b="0" i="0" dirty="0">
                <a:solidFill>
                  <a:schemeClr val="tx1">
                    <a:lumMod val="95000"/>
                  </a:schemeClr>
                </a:solidFill>
                <a:effectLst/>
                <a:latin typeface="system-ui"/>
              </a:rPr>
              <a:t> of Heaven’s Armies is here among us; the God of Israel is our fortress.</a:t>
            </a:r>
          </a:p>
          <a:p>
            <a:pPr marL="0" indent="0" algn="l">
              <a:buNone/>
            </a:pPr>
            <a:r>
              <a:rPr lang="en-US" sz="2600" b="0" i="0" dirty="0">
                <a:solidFill>
                  <a:schemeClr val="tx1">
                    <a:lumMod val="95000"/>
                  </a:schemeClr>
                </a:solidFill>
                <a:effectLst/>
                <a:latin typeface="system-ui"/>
              </a:rPr>
              <a:t>Come, see the glorious works of the </a:t>
            </a:r>
            <a:r>
              <a:rPr lang="en-US" sz="2600" b="0" i="0" cap="small" dirty="0">
                <a:solidFill>
                  <a:schemeClr val="tx1">
                    <a:lumMod val="95000"/>
                  </a:schemeClr>
                </a:solidFill>
                <a:effectLst/>
                <a:latin typeface="system-ui"/>
              </a:rPr>
              <a:t>Lord</a:t>
            </a:r>
            <a:r>
              <a:rPr lang="en-US" sz="2600" b="0" i="0" dirty="0">
                <a:solidFill>
                  <a:schemeClr val="tx1">
                    <a:lumMod val="95000"/>
                  </a:schemeClr>
                </a:solidFill>
                <a:effectLst/>
                <a:latin typeface="system-ui"/>
              </a:rPr>
              <a:t>:</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system-ui"/>
              </a:rPr>
              <a:t>See how he brings destruction upon the world.</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system-ui"/>
              </a:rPr>
              <a:t>He causes wars to end throughout the earth.</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system-ui"/>
              </a:rPr>
              <a:t>He breaks the bow and snaps the spear;</a:t>
            </a:r>
            <a:r>
              <a:rPr lang="en-US" sz="2600" dirty="0">
                <a:solidFill>
                  <a:schemeClr val="tx1">
                    <a:lumMod val="95000"/>
                  </a:schemeClr>
                </a:solidFill>
                <a:latin typeface="system-ui"/>
              </a:rPr>
              <a:t> </a:t>
            </a:r>
            <a:r>
              <a:rPr lang="en-US" sz="2600" b="0" i="0" dirty="0">
                <a:solidFill>
                  <a:schemeClr val="tx1">
                    <a:lumMod val="95000"/>
                  </a:schemeClr>
                </a:solidFill>
                <a:effectLst/>
                <a:latin typeface="system-ui"/>
              </a:rPr>
              <a:t>he burns the shields with fire.</a:t>
            </a:r>
          </a:p>
          <a:p>
            <a:pPr marL="0" indent="0" algn="l">
              <a:buNone/>
            </a:pPr>
            <a:r>
              <a:rPr lang="en-US" sz="2600" b="0" i="0" dirty="0">
                <a:solidFill>
                  <a:schemeClr val="tx1">
                    <a:lumMod val="95000"/>
                  </a:schemeClr>
                </a:solidFill>
                <a:effectLst/>
                <a:latin typeface="system-ui"/>
              </a:rPr>
              <a:t>“</a:t>
            </a:r>
            <a:r>
              <a:rPr lang="en-US" sz="2600" b="1" i="1" dirty="0">
                <a:solidFill>
                  <a:schemeClr val="accent5">
                    <a:lumMod val="40000"/>
                    <a:lumOff val="60000"/>
                  </a:schemeClr>
                </a:solidFill>
                <a:effectLst/>
                <a:latin typeface="system-ui"/>
              </a:rPr>
              <a:t>Be still, and know that I am God!</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Courier New" panose="02070309020205020404" pitchFamily="49" charset="0"/>
              </a:rPr>
              <a:t> </a:t>
            </a:r>
            <a:r>
              <a:rPr lang="en-US" sz="2600" b="0" i="0" dirty="0">
                <a:solidFill>
                  <a:schemeClr val="tx1">
                    <a:lumMod val="95000"/>
                  </a:schemeClr>
                </a:solidFill>
                <a:effectLst/>
                <a:latin typeface="system-ui"/>
              </a:rPr>
              <a:t>I will be honored by every nation.</a:t>
            </a:r>
            <a:br>
              <a:rPr lang="en-US" sz="2600" b="0" i="0" dirty="0">
                <a:solidFill>
                  <a:schemeClr val="tx1">
                    <a:lumMod val="95000"/>
                  </a:schemeClr>
                </a:solidFill>
                <a:effectLst/>
                <a:latin typeface="system-ui"/>
              </a:rPr>
            </a:br>
            <a:r>
              <a:rPr lang="en-US" sz="2600" b="0" i="0" dirty="0">
                <a:solidFill>
                  <a:schemeClr val="tx1">
                    <a:lumMod val="95000"/>
                  </a:schemeClr>
                </a:solidFill>
                <a:effectLst/>
                <a:latin typeface="Courier New" panose="02070309020205020404" pitchFamily="49" charset="0"/>
              </a:rPr>
              <a:t> </a:t>
            </a:r>
            <a:r>
              <a:rPr lang="en-US" sz="2600" b="0" i="0" dirty="0">
                <a:solidFill>
                  <a:schemeClr val="tx1">
                    <a:lumMod val="95000"/>
                  </a:schemeClr>
                </a:solidFill>
                <a:effectLst/>
                <a:latin typeface="system-ui"/>
              </a:rPr>
              <a:t>I will be honored throughout the world.”</a:t>
            </a:r>
          </a:p>
          <a:p>
            <a:pPr marL="0" indent="0" algn="l">
              <a:buNone/>
            </a:pPr>
            <a:r>
              <a:rPr lang="en-US" sz="2600" b="0" i="0" dirty="0">
                <a:solidFill>
                  <a:schemeClr val="tx1">
                    <a:lumMod val="95000"/>
                  </a:schemeClr>
                </a:solidFill>
                <a:effectLst/>
                <a:latin typeface="system-ui"/>
              </a:rPr>
              <a:t>The </a:t>
            </a:r>
            <a:r>
              <a:rPr lang="en-US" sz="2600" b="0" i="0" cap="small" dirty="0">
                <a:solidFill>
                  <a:schemeClr val="tx1">
                    <a:lumMod val="95000"/>
                  </a:schemeClr>
                </a:solidFill>
                <a:effectLst/>
                <a:latin typeface="system-ui"/>
              </a:rPr>
              <a:t>Lord</a:t>
            </a:r>
            <a:r>
              <a:rPr lang="en-US" sz="2600" b="0" i="0" dirty="0">
                <a:solidFill>
                  <a:schemeClr val="tx1">
                    <a:lumMod val="95000"/>
                  </a:schemeClr>
                </a:solidFill>
                <a:effectLst/>
                <a:latin typeface="system-ui"/>
              </a:rPr>
              <a:t> of Heaven’s Armies is here among us; the God of Israel is our fortress. </a:t>
            </a:r>
            <a:br>
              <a:rPr lang="en-US" sz="2600" b="0" i="0" dirty="0">
                <a:solidFill>
                  <a:schemeClr val="tx1">
                    <a:lumMod val="95000"/>
                  </a:schemeClr>
                </a:solidFill>
                <a:effectLst/>
                <a:latin typeface="system-ui"/>
              </a:rPr>
            </a:br>
            <a:endParaRPr lang="en-US" sz="2600" b="0" i="0" dirty="0">
              <a:solidFill>
                <a:schemeClr val="tx1">
                  <a:lumMod val="95000"/>
                </a:schemeClr>
              </a:solidFill>
              <a:effectLst/>
              <a:latin typeface="system-ui"/>
            </a:endParaRPr>
          </a:p>
          <a:p>
            <a:pPr marL="0" indent="0" algn="l">
              <a:buNone/>
            </a:pPr>
            <a:r>
              <a:rPr lang="en-US" sz="2600" dirty="0">
                <a:solidFill>
                  <a:schemeClr val="tx1">
                    <a:lumMod val="95000"/>
                  </a:schemeClr>
                </a:solidFill>
                <a:latin typeface="system-ui"/>
              </a:rPr>
              <a:t>Psalm 46</a:t>
            </a:r>
            <a:endParaRPr lang="en-US" sz="2600" b="0" i="0" dirty="0">
              <a:solidFill>
                <a:schemeClr val="tx1">
                  <a:lumMod val="95000"/>
                </a:schemeClr>
              </a:solidFill>
              <a:effectLst/>
              <a:latin typeface="system-ui"/>
            </a:endParaRPr>
          </a:p>
          <a:p>
            <a:endParaRPr lang="en-GB" dirty="0"/>
          </a:p>
        </p:txBody>
      </p:sp>
    </p:spTree>
    <p:extLst>
      <p:ext uri="{BB962C8B-B14F-4D97-AF65-F5344CB8AC3E}">
        <p14:creationId xmlns:p14="http://schemas.microsoft.com/office/powerpoint/2010/main" val="570364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7040-5AF3-B80E-9F31-8F4D20CDD0A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A743712-9810-D71E-B400-E18725DD9D06}"/>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52CCF663-A722-2AE2-BBAE-7BA11726D74B}"/>
              </a:ext>
            </a:extLst>
          </p:cNvPr>
          <p:cNvPicPr>
            <a:picLocks noChangeAspect="1"/>
          </p:cNvPicPr>
          <p:nvPr/>
        </p:nvPicPr>
        <p:blipFill>
          <a:blip r:embed="rId2"/>
          <a:srcRect/>
          <a:stretch/>
        </p:blipFill>
        <p:spPr>
          <a:xfrm>
            <a:off x="1318400" y="679703"/>
            <a:ext cx="9753600" cy="54985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220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804876-8B53-7C92-692D-C9EFC76157C9}"/>
              </a:ext>
            </a:extLst>
          </p:cNvPr>
          <p:cNvSpPr>
            <a:spLocks noGrp="1"/>
          </p:cNvSpPr>
          <p:nvPr>
            <p:ph idx="1"/>
          </p:nvPr>
        </p:nvSpPr>
        <p:spPr>
          <a:xfrm>
            <a:off x="979100" y="1253331"/>
            <a:ext cx="10233800" cy="4351338"/>
          </a:xfrm>
        </p:spPr>
        <p:txBody>
          <a:bodyPr>
            <a:normAutofit fontScale="77500" lnSpcReduction="20000"/>
          </a:bodyPr>
          <a:lstStyle/>
          <a:p>
            <a:pPr marL="0" indent="0" algn="l">
              <a:buNone/>
            </a:pPr>
            <a:r>
              <a:rPr lang="en-US" b="0" i="0" dirty="0">
                <a:solidFill>
                  <a:schemeClr val="tx1">
                    <a:lumMod val="95000"/>
                  </a:schemeClr>
                </a:solidFill>
                <a:effectLst/>
                <a:latin typeface="system-ui"/>
              </a:rPr>
              <a:t>As evening came, Jesus said to his disciples, “Let’s cross to the other side of the lake.” So they took Jesus in the boat and started out, leaving the crowds behind (although other boats followed). But soon a fierce storm came up. High waves were breaking into the boat, and it began to fill with water.</a:t>
            </a:r>
          </a:p>
          <a:p>
            <a:pPr marL="0" indent="0" algn="l">
              <a:buNone/>
            </a:pPr>
            <a:r>
              <a:rPr lang="en-US" b="0" i="0" dirty="0">
                <a:solidFill>
                  <a:schemeClr val="tx1">
                    <a:lumMod val="95000"/>
                  </a:schemeClr>
                </a:solidFill>
                <a:effectLst/>
                <a:latin typeface="system-ui"/>
              </a:rPr>
              <a:t>Jesus was sleeping at the back of the boat with his head on a cushion. The disciples woke him up, shouting, “Teacher, don’t you care that we’re going to drown?”</a:t>
            </a:r>
          </a:p>
          <a:p>
            <a:pPr marL="0" indent="0" algn="l">
              <a:buNone/>
            </a:pPr>
            <a:r>
              <a:rPr lang="en-US" b="0" i="0" dirty="0">
                <a:solidFill>
                  <a:schemeClr val="tx1">
                    <a:lumMod val="95000"/>
                  </a:schemeClr>
                </a:solidFill>
                <a:effectLst/>
                <a:latin typeface="system-ui"/>
              </a:rPr>
              <a:t>When Jesus woke up, he rebuked the wind and said to the waves,</a:t>
            </a:r>
          </a:p>
          <a:p>
            <a:pPr marL="0" indent="0" algn="l">
              <a:buNone/>
            </a:pPr>
            <a:r>
              <a:rPr lang="en-US" b="1" i="1" dirty="0">
                <a:solidFill>
                  <a:schemeClr val="accent5">
                    <a:lumMod val="40000"/>
                    <a:lumOff val="60000"/>
                  </a:schemeClr>
                </a:solidFill>
                <a:effectLst/>
                <a:latin typeface="system-ui"/>
              </a:rPr>
              <a:t>“Silence! Be still!”</a:t>
            </a:r>
          </a:p>
          <a:p>
            <a:pPr marL="0" indent="0" algn="l">
              <a:buNone/>
            </a:pPr>
            <a:r>
              <a:rPr lang="en-US" b="0" i="0" dirty="0">
                <a:solidFill>
                  <a:schemeClr val="tx1">
                    <a:lumMod val="95000"/>
                  </a:schemeClr>
                </a:solidFill>
                <a:effectLst/>
                <a:latin typeface="system-ui"/>
              </a:rPr>
              <a:t>Suddenly the wind stopped, and there was a great calm. Then he asked them, “Why are you afraid? Do you still have no faith?”</a:t>
            </a:r>
          </a:p>
          <a:p>
            <a:pPr marL="0" indent="0" algn="l">
              <a:buNone/>
            </a:pPr>
            <a:r>
              <a:rPr lang="en-US" b="0" i="0" dirty="0">
                <a:solidFill>
                  <a:schemeClr val="tx1">
                    <a:lumMod val="95000"/>
                  </a:schemeClr>
                </a:solidFill>
                <a:effectLst/>
                <a:latin typeface="system-ui"/>
              </a:rPr>
              <a:t>The disciples were absolutely terrified. “Who is this man?” they asked each other. “Even the wind and waves obey him!”</a:t>
            </a:r>
          </a:p>
          <a:p>
            <a:pPr marL="0" indent="0" algn="l">
              <a:buNone/>
            </a:pPr>
            <a:endParaRPr lang="en-US" dirty="0">
              <a:solidFill>
                <a:schemeClr val="tx1">
                  <a:lumMod val="95000"/>
                </a:schemeClr>
              </a:solidFill>
              <a:latin typeface="system-ui"/>
            </a:endParaRPr>
          </a:p>
          <a:p>
            <a:pPr marL="0" indent="0" algn="l">
              <a:buNone/>
            </a:pPr>
            <a:r>
              <a:rPr lang="en-US" b="0" i="0" dirty="0">
                <a:solidFill>
                  <a:schemeClr val="tx1">
                    <a:lumMod val="95000"/>
                  </a:schemeClr>
                </a:solidFill>
                <a:effectLst/>
                <a:latin typeface="system-ui"/>
              </a:rPr>
              <a:t>Mark 4:35-41</a:t>
            </a:r>
          </a:p>
          <a:p>
            <a:pPr marL="0" indent="0">
              <a:buNone/>
            </a:pPr>
            <a:endParaRPr lang="en-GB" dirty="0"/>
          </a:p>
        </p:txBody>
      </p:sp>
    </p:spTree>
    <p:extLst>
      <p:ext uri="{BB962C8B-B14F-4D97-AF65-F5344CB8AC3E}">
        <p14:creationId xmlns:p14="http://schemas.microsoft.com/office/powerpoint/2010/main" val="3186988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BD6B273-F2EA-C4FD-F1A7-51DDFD64AD4C}"/>
              </a:ext>
            </a:extLst>
          </p:cNvPr>
          <p:cNvPicPr>
            <a:picLocks noGrp="1" noChangeAspect="1"/>
          </p:cNvPicPr>
          <p:nvPr>
            <p:ph idx="1"/>
          </p:nvPr>
        </p:nvPicPr>
        <p:blipFill>
          <a:blip r:embed="rId3"/>
          <a:srcRect l="1812" r="9299"/>
          <a:stretch/>
        </p:blipFill>
        <p:spPr>
          <a:xfrm>
            <a:off x="20" y="10"/>
            <a:ext cx="12191980" cy="6857990"/>
          </a:xfrm>
          <a:prstGeom prst="rect">
            <a:avLst/>
          </a:prstGeom>
        </p:spPr>
      </p:pic>
    </p:spTree>
    <p:extLst>
      <p:ext uri="{BB962C8B-B14F-4D97-AF65-F5344CB8AC3E}">
        <p14:creationId xmlns:p14="http://schemas.microsoft.com/office/powerpoint/2010/main" val="3651694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3705-D30A-B14F-1AA9-1B1BA91F44BA}"/>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7E10B69-51AA-3858-D37D-9EC29BCA0D1D}"/>
              </a:ext>
            </a:extLst>
          </p:cNvPr>
          <p:cNvPicPr>
            <a:picLocks noGrp="1" noChangeAspect="1"/>
          </p:cNvPicPr>
          <p:nvPr>
            <p:ph idx="1"/>
          </p:nvPr>
        </p:nvPicPr>
        <p:blipFill>
          <a:blip r:embed="rId2"/>
          <a:stretch>
            <a:fillRect/>
          </a:stretch>
        </p:blipFill>
        <p:spPr>
          <a:xfrm>
            <a:off x="3065179" y="398179"/>
            <a:ext cx="6061642" cy="60616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50711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280DA-95E9-6518-EDDD-FD207EAA1BC3}"/>
              </a:ext>
            </a:extLst>
          </p:cNvPr>
          <p:cNvSpPr>
            <a:spLocks noGrp="1"/>
          </p:cNvSpPr>
          <p:nvPr>
            <p:ph idx="1"/>
          </p:nvPr>
        </p:nvSpPr>
        <p:spPr>
          <a:xfrm>
            <a:off x="1149497" y="773574"/>
            <a:ext cx="10233800" cy="4351338"/>
          </a:xfrm>
        </p:spPr>
        <p:txBody>
          <a:bodyPr>
            <a:noAutofit/>
          </a:bodyPr>
          <a:lstStyle/>
          <a:p>
            <a:pPr marL="0" indent="0">
              <a:buNone/>
            </a:pPr>
            <a:r>
              <a:rPr lang="en-US" sz="2400" b="0" i="0" dirty="0">
                <a:solidFill>
                  <a:schemeClr val="tx1">
                    <a:lumMod val="95000"/>
                  </a:schemeClr>
                </a:solidFill>
                <a:effectLst/>
                <a:latin typeface="system-ui"/>
              </a:rPr>
              <a:t>The </a:t>
            </a:r>
            <a:r>
              <a:rPr lang="en-US" sz="2400" b="0" i="0" cap="small" dirty="0">
                <a:solidFill>
                  <a:schemeClr val="tx1">
                    <a:lumMod val="95000"/>
                  </a:schemeClr>
                </a:solidFill>
                <a:effectLst/>
                <a:latin typeface="system-ui"/>
              </a:rPr>
              <a:t>Lord</a:t>
            </a:r>
            <a:r>
              <a:rPr lang="en-US" sz="2400" b="0" i="0" dirty="0">
                <a:solidFill>
                  <a:schemeClr val="tx1">
                    <a:lumMod val="95000"/>
                  </a:schemeClr>
                </a:solidFill>
                <a:effectLst/>
                <a:latin typeface="system-ui"/>
              </a:rPr>
              <a:t> is my shepherd; I have all that I need.</a:t>
            </a:r>
            <a:br>
              <a:rPr lang="en-US" sz="2400" dirty="0">
                <a:solidFill>
                  <a:schemeClr val="tx1">
                    <a:lumMod val="95000"/>
                  </a:schemeClr>
                </a:solidFill>
              </a:rPr>
            </a:br>
            <a:r>
              <a:rPr lang="en-US" sz="2400" b="0" i="0" dirty="0">
                <a:solidFill>
                  <a:schemeClr val="tx1">
                    <a:lumMod val="95000"/>
                  </a:schemeClr>
                </a:solidFill>
                <a:effectLst/>
                <a:latin typeface="system-ui"/>
              </a:rPr>
              <a:t>He lets me rest in green meadows; he leads me beside peaceful streams.</a:t>
            </a:r>
            <a:br>
              <a:rPr lang="en-US" sz="2400" dirty="0">
                <a:solidFill>
                  <a:schemeClr val="tx1">
                    <a:lumMod val="95000"/>
                  </a:schemeClr>
                </a:solidFill>
              </a:rPr>
            </a:br>
            <a:r>
              <a:rPr lang="en-US" sz="2400" b="0" i="0" dirty="0">
                <a:solidFill>
                  <a:schemeClr val="tx1">
                    <a:lumMod val="95000"/>
                  </a:schemeClr>
                </a:solidFill>
                <a:effectLst/>
                <a:latin typeface="system-ui"/>
              </a:rPr>
              <a:t>He renews my strength.</a:t>
            </a:r>
            <a:br>
              <a:rPr lang="en-US" sz="2400" dirty="0">
                <a:solidFill>
                  <a:schemeClr val="tx1">
                    <a:lumMod val="95000"/>
                  </a:schemeClr>
                </a:solidFill>
              </a:rPr>
            </a:br>
            <a:r>
              <a:rPr lang="en-US" sz="2400" b="0" i="0" dirty="0">
                <a:solidFill>
                  <a:schemeClr val="tx1">
                    <a:lumMod val="95000"/>
                  </a:schemeClr>
                </a:solidFill>
                <a:effectLst/>
                <a:latin typeface="system-ui"/>
              </a:rPr>
              <a:t>He guides me along right paths, bringing honor to his name.</a:t>
            </a:r>
            <a:br>
              <a:rPr lang="en-US" sz="2400" dirty="0">
                <a:solidFill>
                  <a:schemeClr val="tx1">
                    <a:lumMod val="95000"/>
                  </a:schemeClr>
                </a:solidFill>
              </a:rPr>
            </a:br>
            <a:r>
              <a:rPr lang="en-US" sz="2400" b="1" i="1" dirty="0">
                <a:solidFill>
                  <a:schemeClr val="accent5">
                    <a:lumMod val="40000"/>
                    <a:lumOff val="60000"/>
                  </a:schemeClr>
                </a:solidFill>
                <a:effectLst/>
                <a:latin typeface="system-ui"/>
              </a:rPr>
              <a:t>Even when I walk through the darkest valley,</a:t>
            </a:r>
            <a:br>
              <a:rPr lang="en-US" sz="2400" b="1" i="1" dirty="0">
                <a:solidFill>
                  <a:schemeClr val="accent5">
                    <a:lumMod val="40000"/>
                    <a:lumOff val="60000"/>
                  </a:schemeClr>
                </a:solidFill>
              </a:rPr>
            </a:br>
            <a:r>
              <a:rPr lang="en-US" sz="2400" b="1" i="1" dirty="0">
                <a:solidFill>
                  <a:schemeClr val="accent5">
                    <a:lumMod val="40000"/>
                    <a:lumOff val="60000"/>
                  </a:schemeClr>
                </a:solidFill>
                <a:effectLst/>
                <a:latin typeface="system-ui"/>
              </a:rPr>
              <a:t>I will not be afraid, for you are close beside me.</a:t>
            </a:r>
            <a:br>
              <a:rPr lang="en-US" sz="2400" b="1" i="1" dirty="0">
                <a:solidFill>
                  <a:schemeClr val="tx1">
                    <a:lumMod val="95000"/>
                  </a:schemeClr>
                </a:solidFill>
              </a:rPr>
            </a:br>
            <a:r>
              <a:rPr lang="en-US" sz="2400" b="0" i="0" dirty="0">
                <a:solidFill>
                  <a:schemeClr val="tx1">
                    <a:lumMod val="95000"/>
                  </a:schemeClr>
                </a:solidFill>
                <a:effectLst/>
                <a:latin typeface="system-ui"/>
              </a:rPr>
              <a:t>Your rod and your staff protect and comfort me.</a:t>
            </a:r>
            <a:br>
              <a:rPr lang="en-US" sz="2400" dirty="0">
                <a:solidFill>
                  <a:schemeClr val="tx1">
                    <a:lumMod val="95000"/>
                  </a:schemeClr>
                </a:solidFill>
              </a:rPr>
            </a:br>
            <a:r>
              <a:rPr lang="en-US" sz="2400" b="1" i="1" dirty="0">
                <a:solidFill>
                  <a:schemeClr val="accent5">
                    <a:lumMod val="40000"/>
                    <a:lumOff val="60000"/>
                  </a:schemeClr>
                </a:solidFill>
                <a:effectLst/>
                <a:latin typeface="system-ui"/>
              </a:rPr>
              <a:t>You prepare a feast for me in the presence of my enemies.</a:t>
            </a:r>
            <a:br>
              <a:rPr lang="en-US" sz="2400" b="1" i="1" dirty="0">
                <a:solidFill>
                  <a:schemeClr val="tx2"/>
                </a:solidFill>
              </a:rPr>
            </a:br>
            <a:r>
              <a:rPr lang="en-US" sz="2400" b="0" i="0" dirty="0">
                <a:solidFill>
                  <a:schemeClr val="tx1">
                    <a:lumMod val="95000"/>
                  </a:schemeClr>
                </a:solidFill>
                <a:effectLst/>
                <a:latin typeface="system-ui"/>
              </a:rPr>
              <a:t>You honor me by anointing my head with oil.</a:t>
            </a:r>
            <a:br>
              <a:rPr lang="en-US" sz="2400" dirty="0">
                <a:solidFill>
                  <a:schemeClr val="tx1">
                    <a:lumMod val="95000"/>
                  </a:schemeClr>
                </a:solidFill>
              </a:rPr>
            </a:br>
            <a:r>
              <a:rPr lang="en-US" sz="2400" b="0" i="0" dirty="0">
                <a:solidFill>
                  <a:schemeClr val="tx1">
                    <a:lumMod val="95000"/>
                  </a:schemeClr>
                </a:solidFill>
                <a:effectLst/>
                <a:latin typeface="system-ui"/>
              </a:rPr>
              <a:t>My cup overflows with blessings.</a:t>
            </a:r>
            <a:br>
              <a:rPr lang="en-US" sz="2400" dirty="0">
                <a:solidFill>
                  <a:schemeClr val="tx1">
                    <a:lumMod val="95000"/>
                  </a:schemeClr>
                </a:solidFill>
              </a:rPr>
            </a:br>
            <a:r>
              <a:rPr lang="en-US" sz="2400" b="0" i="0" dirty="0">
                <a:solidFill>
                  <a:schemeClr val="tx1">
                    <a:lumMod val="95000"/>
                  </a:schemeClr>
                </a:solidFill>
                <a:effectLst/>
                <a:latin typeface="system-ui"/>
              </a:rPr>
              <a:t>Surely your goodness and unfailing love will pursue me all the days of my life,</a:t>
            </a:r>
            <a:br>
              <a:rPr lang="en-US" sz="2400" dirty="0">
                <a:solidFill>
                  <a:schemeClr val="tx1">
                    <a:lumMod val="95000"/>
                  </a:schemeClr>
                </a:solidFill>
              </a:rPr>
            </a:br>
            <a:r>
              <a:rPr lang="en-US" sz="2400" b="0" i="0" dirty="0">
                <a:solidFill>
                  <a:schemeClr val="tx1">
                    <a:lumMod val="95000"/>
                  </a:schemeClr>
                </a:solidFill>
                <a:effectLst/>
                <a:latin typeface="system-ui"/>
              </a:rPr>
              <a:t>and I will live in the house of the </a:t>
            </a:r>
            <a:r>
              <a:rPr lang="en-US" sz="2400" b="0" i="0" cap="small" dirty="0">
                <a:solidFill>
                  <a:schemeClr val="tx1">
                    <a:lumMod val="95000"/>
                  </a:schemeClr>
                </a:solidFill>
                <a:effectLst/>
                <a:latin typeface="system-ui"/>
              </a:rPr>
              <a:t>Lord </a:t>
            </a:r>
            <a:r>
              <a:rPr lang="en-US" sz="2400" b="0" i="0" dirty="0">
                <a:solidFill>
                  <a:schemeClr val="tx1">
                    <a:lumMod val="95000"/>
                  </a:schemeClr>
                </a:solidFill>
                <a:effectLst/>
                <a:latin typeface="system-ui"/>
              </a:rPr>
              <a:t>forever.</a:t>
            </a:r>
          </a:p>
          <a:p>
            <a:pPr marL="0" indent="0">
              <a:buNone/>
            </a:pPr>
            <a:endParaRPr lang="en-US" sz="2400" dirty="0">
              <a:solidFill>
                <a:schemeClr val="tx1">
                  <a:lumMod val="95000"/>
                </a:schemeClr>
              </a:solidFill>
              <a:latin typeface="system-ui"/>
            </a:endParaRPr>
          </a:p>
          <a:p>
            <a:pPr marL="0" indent="0">
              <a:buNone/>
            </a:pPr>
            <a:r>
              <a:rPr lang="en-US" sz="2400" dirty="0">
                <a:solidFill>
                  <a:schemeClr val="tx1">
                    <a:lumMod val="95000"/>
                  </a:schemeClr>
                </a:solidFill>
                <a:latin typeface="system-ui"/>
              </a:rPr>
              <a:t>Psalm 23</a:t>
            </a:r>
            <a:endParaRPr lang="en-GB" sz="2400" dirty="0">
              <a:solidFill>
                <a:schemeClr val="tx1">
                  <a:lumMod val="95000"/>
                </a:schemeClr>
              </a:solidFill>
            </a:endParaRPr>
          </a:p>
        </p:txBody>
      </p:sp>
    </p:spTree>
    <p:extLst>
      <p:ext uri="{BB962C8B-B14F-4D97-AF65-F5344CB8AC3E}">
        <p14:creationId xmlns:p14="http://schemas.microsoft.com/office/powerpoint/2010/main" val="3489085583"/>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0</TotalTime>
  <Words>833</Words>
  <Application>Microsoft Office PowerPoint</Application>
  <PresentationFormat>Widescreen</PresentationFormat>
  <Paragraphs>35</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Biome Light</vt:lpstr>
      <vt:lpstr>Cochocib Script Latin Pro</vt:lpstr>
      <vt:lpstr>Corbel</vt:lpstr>
      <vt:lpstr>Courier New</vt:lpstr>
      <vt:lpstr>Edwardian Script ITC</vt:lpstr>
      <vt:lpstr>Oswald</vt:lpstr>
      <vt:lpstr>system-ui</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Pearson (Stroud Christian Fellowship)</dc:creator>
  <cp:lastModifiedBy>Martin Pearson (Stroud Christian Fellowship)</cp:lastModifiedBy>
  <cp:revision>2</cp:revision>
  <dcterms:created xsi:type="dcterms:W3CDTF">2025-03-05T15:48:28Z</dcterms:created>
  <dcterms:modified xsi:type="dcterms:W3CDTF">2025-03-06T15:02:15Z</dcterms:modified>
</cp:coreProperties>
</file>