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57" r:id="rId5"/>
    <p:sldId id="258" r:id="rId6"/>
    <p:sldId id="259"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042" y="28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Thomas" userId="665ddeb3fedca3fc" providerId="LiveId" clId="{31416172-6B5F-43B4-A680-75A5B315862A}"/>
    <pc:docChg chg="undo custSel addSld delSld modSld sldOrd">
      <pc:chgData name="Steve Thomas" userId="665ddeb3fedca3fc" providerId="LiveId" clId="{31416172-6B5F-43B4-A680-75A5B315862A}" dt="2025-03-22T14:36:56.777" v="35" actId="20577"/>
      <pc:docMkLst>
        <pc:docMk/>
      </pc:docMkLst>
      <pc:sldChg chg="addSp modSp new mod ord">
        <pc:chgData name="Steve Thomas" userId="665ddeb3fedca3fc" providerId="LiveId" clId="{31416172-6B5F-43B4-A680-75A5B315862A}" dt="2025-03-22T14:35:45.126" v="12"/>
        <pc:sldMkLst>
          <pc:docMk/>
          <pc:sldMk cId="1063411020" sldId="262"/>
        </pc:sldMkLst>
        <pc:spChg chg="add mod">
          <ac:chgData name="Steve Thomas" userId="665ddeb3fedca3fc" providerId="LiveId" clId="{31416172-6B5F-43B4-A680-75A5B315862A}" dt="2025-03-22T14:35:38.507" v="10" actId="255"/>
          <ac:spMkLst>
            <pc:docMk/>
            <pc:sldMk cId="1063411020" sldId="262"/>
            <ac:spMk id="3" creationId="{8203C1BC-E769-AE8E-B178-A696B824A1C6}"/>
          </ac:spMkLst>
        </pc:spChg>
      </pc:sldChg>
      <pc:sldChg chg="addSp modSp new del mod">
        <pc:chgData name="Steve Thomas" userId="665ddeb3fedca3fc" providerId="LiveId" clId="{31416172-6B5F-43B4-A680-75A5B315862A}" dt="2025-03-22T14:34:27.085" v="5" actId="47"/>
        <pc:sldMkLst>
          <pc:docMk/>
          <pc:sldMk cId="2052299989" sldId="262"/>
        </pc:sldMkLst>
        <pc:spChg chg="add mod">
          <ac:chgData name="Steve Thomas" userId="665ddeb3fedca3fc" providerId="LiveId" clId="{31416172-6B5F-43B4-A680-75A5B315862A}" dt="2025-03-22T14:34:19.822" v="4" actId="34807"/>
          <ac:spMkLst>
            <pc:docMk/>
            <pc:sldMk cId="2052299989" sldId="262"/>
            <ac:spMk id="3" creationId="{13DB5885-6C93-3D07-A6A0-8349A840913C}"/>
          </ac:spMkLst>
        </pc:spChg>
      </pc:sldChg>
      <pc:sldChg chg="addSp modSp new mod">
        <pc:chgData name="Steve Thomas" userId="665ddeb3fedca3fc" providerId="LiveId" clId="{31416172-6B5F-43B4-A680-75A5B315862A}" dt="2025-03-22T14:36:56.777" v="35" actId="20577"/>
        <pc:sldMkLst>
          <pc:docMk/>
          <pc:sldMk cId="2372307339" sldId="263"/>
        </pc:sldMkLst>
        <pc:spChg chg="add mod">
          <ac:chgData name="Steve Thomas" userId="665ddeb3fedca3fc" providerId="LiveId" clId="{31416172-6B5F-43B4-A680-75A5B315862A}" dt="2025-03-22T14:36:56.777" v="35" actId="20577"/>
          <ac:spMkLst>
            <pc:docMk/>
            <pc:sldMk cId="2372307339" sldId="263"/>
            <ac:spMk id="3" creationId="{519A32DE-0548-D813-6514-C3D7BA258FE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45137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79A843F3-A34E-4815-934B-6ADFFB604EB6}" type="datetimeFigureOut">
              <a:rPr lang="en-GB" smtClean="0"/>
              <a:t>22/03/2025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1995711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896488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71853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1664111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62028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2709194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21603810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3951912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1910485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A843F3-A34E-4815-934B-6ADFFB604EB6}" type="datetimeFigureOut">
              <a:rPr lang="en-GB" smtClean="0"/>
              <a:t>22/03/2025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2998022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A843F3-A34E-4815-934B-6ADFFB604EB6}" type="datetimeFigureOut">
              <a:rPr lang="en-GB" smtClean="0"/>
              <a:t>22/03/2025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14365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A843F3-A34E-4815-934B-6ADFFB604EB6}" type="datetimeFigureOut">
              <a:rPr lang="en-GB" smtClean="0"/>
              <a:t>22/03/2025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2966722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A843F3-A34E-4815-934B-6ADFFB604EB6}" type="datetimeFigureOut">
              <a:rPr lang="en-GB" smtClean="0"/>
              <a:t>22/03/2025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3850869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843F3-A34E-4815-934B-6ADFFB604EB6}" type="datetimeFigureOut">
              <a:rPr lang="en-GB" smtClean="0"/>
              <a:t>22/03/2025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282859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A843F3-A34E-4815-934B-6ADFFB604EB6}" type="datetimeFigureOut">
              <a:rPr lang="en-GB" smtClean="0"/>
              <a:t>22/03/2025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289748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A843F3-A34E-4815-934B-6ADFFB604EB6}" type="datetimeFigureOut">
              <a:rPr lang="en-GB" smtClean="0"/>
              <a:t>22/03/2025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58FC55-0D83-456E-8243-3A7F41E60E79}" type="slidenum">
              <a:rPr lang="en-GB" smtClean="0"/>
              <a:t>‹#›</a:t>
            </a:fld>
            <a:endParaRPr lang="en-GB"/>
          </a:p>
        </p:txBody>
      </p:sp>
    </p:spTree>
    <p:extLst>
      <p:ext uri="{BB962C8B-B14F-4D97-AF65-F5344CB8AC3E}">
        <p14:creationId xmlns:p14="http://schemas.microsoft.com/office/powerpoint/2010/main" val="199638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9A843F3-A34E-4815-934B-6ADFFB604EB6}" type="datetimeFigureOut">
              <a:rPr lang="en-GB" smtClean="0"/>
              <a:t>22/03/2025</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A58FC55-0D83-456E-8243-3A7F41E60E79}" type="slidenum">
              <a:rPr lang="en-GB" smtClean="0"/>
              <a:t>‹#›</a:t>
            </a:fld>
            <a:endParaRPr lang="en-GB"/>
          </a:p>
        </p:txBody>
      </p:sp>
    </p:spTree>
    <p:extLst>
      <p:ext uri="{BB962C8B-B14F-4D97-AF65-F5344CB8AC3E}">
        <p14:creationId xmlns:p14="http://schemas.microsoft.com/office/powerpoint/2010/main" val="328307425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Colossians%203:1-17&amp;version=NIV#fen-NIV-29524b" TargetMode="External"/><Relationship Id="rId2" Type="http://schemas.openxmlformats.org/officeDocument/2006/relationships/hyperlink" Target="https://www.biblegateway.com/passage/?search=Colossians%203:1-17&amp;version=NIV#fen-NIV-29522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B88142C-D3C4-43DC-A844-A7D9ECB0F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33BBCB8-9D89-42CA-8358-0813C0481363}"/>
              </a:ext>
            </a:extLst>
          </p:cNvPr>
          <p:cNvSpPr>
            <a:spLocks noGrp="1"/>
          </p:cNvSpPr>
          <p:nvPr>
            <p:ph type="ctrTitle"/>
          </p:nvPr>
        </p:nvSpPr>
        <p:spPr>
          <a:xfrm>
            <a:off x="684213" y="685799"/>
            <a:ext cx="4781147" cy="4892676"/>
          </a:xfrm>
        </p:spPr>
        <p:txBody>
          <a:bodyPr anchor="ctr">
            <a:normAutofit/>
          </a:bodyPr>
          <a:lstStyle/>
          <a:p>
            <a:pPr algn="r"/>
            <a:r>
              <a:rPr lang="en-GB" sz="5200"/>
              <a:t>Eyes on Jesus!</a:t>
            </a:r>
          </a:p>
        </p:txBody>
      </p:sp>
      <p:sp>
        <p:nvSpPr>
          <p:cNvPr id="10" name="Rectangle 9">
            <a:extLst>
              <a:ext uri="{FF2B5EF4-FFF2-40B4-BE49-F238E27FC236}">
                <a16:creationId xmlns:a16="http://schemas.microsoft.com/office/drawing/2014/main" id="{416DC9EF-092A-4FEF-8A40-0E509CA79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F56CB70E-BB7D-4AFC-A2A5-9949F6ED6E20}"/>
              </a:ext>
            </a:extLst>
          </p:cNvPr>
          <p:cNvSpPr>
            <a:spLocks noGrp="1"/>
          </p:cNvSpPr>
          <p:nvPr>
            <p:ph type="subTitle" idx="1"/>
          </p:nvPr>
        </p:nvSpPr>
        <p:spPr>
          <a:xfrm>
            <a:off x="6491625" y="685799"/>
            <a:ext cx="4816572" cy="4869981"/>
          </a:xfrm>
        </p:spPr>
        <p:txBody>
          <a:bodyPr anchor="ctr">
            <a:normAutofit/>
          </a:bodyPr>
          <a:lstStyle/>
          <a:p>
            <a:r>
              <a:rPr lang="en-GB" sz="4000">
                <a:solidFill>
                  <a:schemeClr val="tx2">
                    <a:lumMod val="60000"/>
                    <a:lumOff val="40000"/>
                  </a:schemeClr>
                </a:solidFill>
              </a:rPr>
              <a:t>Colossians 3.1-17</a:t>
            </a:r>
          </a:p>
        </p:txBody>
      </p:sp>
    </p:spTree>
    <p:extLst>
      <p:ext uri="{BB962C8B-B14F-4D97-AF65-F5344CB8AC3E}">
        <p14:creationId xmlns:p14="http://schemas.microsoft.com/office/powerpoint/2010/main" val="1935944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03C1BC-E769-AE8E-B178-A696B824A1C6}"/>
              </a:ext>
            </a:extLst>
          </p:cNvPr>
          <p:cNvSpPr txBox="1"/>
          <p:nvPr/>
        </p:nvSpPr>
        <p:spPr>
          <a:xfrm>
            <a:off x="394854" y="630071"/>
            <a:ext cx="11055927" cy="4893647"/>
          </a:xfrm>
          <a:prstGeom prst="rect">
            <a:avLst/>
          </a:prstGeom>
          <a:noFill/>
        </p:spPr>
        <p:txBody>
          <a:bodyPr wrap="square">
            <a:spAutoFit/>
          </a:bodyPr>
          <a:lstStyle/>
          <a:p>
            <a:pPr algn="l">
              <a:buNone/>
            </a:pPr>
            <a:r>
              <a:rPr lang="en-US" sz="2400" b="1" i="0" dirty="0">
                <a:solidFill>
                  <a:srgbClr val="000000"/>
                </a:solidFill>
                <a:effectLst/>
                <a:latin typeface="system-ui"/>
              </a:rPr>
              <a:t>3 </a:t>
            </a:r>
            <a:r>
              <a:rPr lang="en-US" sz="2400" b="0" i="0" dirty="0">
                <a:solidFill>
                  <a:srgbClr val="000000"/>
                </a:solidFill>
                <a:effectLst/>
                <a:latin typeface="system-ui"/>
              </a:rPr>
              <a:t>Since, then, you have been raised with Christ, set your hearts on things above, where Christ is, seated at the right hand of God. </a:t>
            </a:r>
            <a:r>
              <a:rPr lang="en-US" sz="2400" b="1" i="0" baseline="30000" dirty="0">
                <a:solidFill>
                  <a:srgbClr val="000000"/>
                </a:solidFill>
                <a:effectLst/>
                <a:latin typeface="system-ui"/>
              </a:rPr>
              <a:t>2 </a:t>
            </a:r>
            <a:r>
              <a:rPr lang="en-US" sz="2400" b="0" i="0" dirty="0">
                <a:solidFill>
                  <a:srgbClr val="000000"/>
                </a:solidFill>
                <a:effectLst/>
                <a:latin typeface="system-ui"/>
              </a:rPr>
              <a:t>Set your minds on things above, not on earthly things. </a:t>
            </a:r>
            <a:r>
              <a:rPr lang="en-US" sz="2400" b="1" i="0" baseline="30000" dirty="0">
                <a:solidFill>
                  <a:srgbClr val="000000"/>
                </a:solidFill>
                <a:effectLst/>
                <a:latin typeface="system-ui"/>
              </a:rPr>
              <a:t>3 </a:t>
            </a:r>
            <a:r>
              <a:rPr lang="en-US" sz="2400" b="0" i="0" dirty="0">
                <a:solidFill>
                  <a:srgbClr val="000000"/>
                </a:solidFill>
                <a:effectLst/>
                <a:latin typeface="system-ui"/>
              </a:rPr>
              <a:t>For you died, and your life is now hidden with Christ in God. </a:t>
            </a:r>
            <a:r>
              <a:rPr lang="en-US" sz="2400" b="1" i="0" baseline="30000" dirty="0">
                <a:solidFill>
                  <a:srgbClr val="000000"/>
                </a:solidFill>
                <a:effectLst/>
                <a:latin typeface="system-ui"/>
              </a:rPr>
              <a:t>4 </a:t>
            </a:r>
            <a:r>
              <a:rPr lang="en-US" sz="2400" b="0" i="0" dirty="0">
                <a:solidFill>
                  <a:srgbClr val="000000"/>
                </a:solidFill>
                <a:effectLst/>
                <a:latin typeface="system-ui"/>
              </a:rPr>
              <a:t>When Christ, who is your</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2" tooltip="See footnote a"/>
              </a:rPr>
              <a:t>a</a:t>
            </a:r>
            <a:r>
              <a:rPr lang="en-US" sz="2400" b="0" i="0" baseline="30000" dirty="0">
                <a:solidFill>
                  <a:srgbClr val="000000"/>
                </a:solidFill>
                <a:effectLst/>
                <a:latin typeface="system-ui"/>
              </a:rPr>
              <a:t>]</a:t>
            </a:r>
            <a:r>
              <a:rPr lang="en-US" sz="2400" b="0" i="0" dirty="0">
                <a:solidFill>
                  <a:srgbClr val="000000"/>
                </a:solidFill>
                <a:effectLst/>
                <a:latin typeface="system-ui"/>
              </a:rPr>
              <a:t> life, appears, then you also will appear with him in glory.</a:t>
            </a:r>
          </a:p>
          <a:p>
            <a:pPr algn="l"/>
            <a:r>
              <a:rPr lang="en-US" sz="2400" b="1" i="0" baseline="30000" dirty="0">
                <a:solidFill>
                  <a:srgbClr val="000000"/>
                </a:solidFill>
                <a:effectLst/>
                <a:latin typeface="system-ui"/>
              </a:rPr>
              <a:t>5 </a:t>
            </a:r>
            <a:r>
              <a:rPr lang="en-US" sz="2400" b="0" i="0" dirty="0">
                <a:solidFill>
                  <a:srgbClr val="000000"/>
                </a:solidFill>
                <a:effectLst/>
                <a:latin typeface="system-ui"/>
              </a:rPr>
              <a:t>Put to death, therefore, whatever belongs to your earthly nature: sexual immorality, impurity, lust, evil desires and greed, which is idolatry. </a:t>
            </a:r>
            <a:r>
              <a:rPr lang="en-US" sz="2400" b="1" i="0" baseline="30000" dirty="0">
                <a:solidFill>
                  <a:srgbClr val="000000"/>
                </a:solidFill>
                <a:effectLst/>
                <a:latin typeface="system-ui"/>
              </a:rPr>
              <a:t>6 </a:t>
            </a:r>
            <a:r>
              <a:rPr lang="en-US" sz="2400" b="0" i="0" dirty="0">
                <a:solidFill>
                  <a:srgbClr val="000000"/>
                </a:solidFill>
                <a:effectLst/>
                <a:latin typeface="system-ui"/>
              </a:rPr>
              <a:t>Because of these, the wrath of God is coming.</a:t>
            </a:r>
            <a:r>
              <a:rPr lang="en-US" sz="2400" b="0" i="0" baseline="30000" dirty="0">
                <a:solidFill>
                  <a:srgbClr val="000000"/>
                </a:solidFill>
                <a:effectLst/>
                <a:latin typeface="system-ui"/>
              </a:rPr>
              <a:t>[</a:t>
            </a:r>
            <a:r>
              <a:rPr lang="en-US" sz="2400" b="0" i="0" baseline="30000" dirty="0">
                <a:solidFill>
                  <a:srgbClr val="4A4A4A"/>
                </a:solidFill>
                <a:effectLst/>
                <a:latin typeface="system-ui"/>
                <a:hlinkClick r:id="rId3" tooltip="See footnote b"/>
              </a:rPr>
              <a:t>b</a:t>
            </a:r>
            <a:r>
              <a:rPr lang="en-US" sz="2400" b="0" i="0" baseline="30000" dirty="0">
                <a:solidFill>
                  <a:srgbClr val="000000"/>
                </a:solidFill>
                <a:effectLst/>
                <a:latin typeface="system-ui"/>
              </a:rPr>
              <a:t>]</a:t>
            </a:r>
            <a:r>
              <a:rPr lang="en-US" sz="2400" b="0" i="0" dirty="0">
                <a:solidFill>
                  <a:srgbClr val="000000"/>
                </a:solidFill>
                <a:effectLst/>
                <a:latin typeface="system-ui"/>
              </a:rPr>
              <a:t> </a:t>
            </a:r>
            <a:r>
              <a:rPr lang="en-US" sz="2400" b="1" i="0" baseline="30000" dirty="0">
                <a:solidFill>
                  <a:srgbClr val="000000"/>
                </a:solidFill>
                <a:effectLst/>
                <a:latin typeface="system-ui"/>
              </a:rPr>
              <a:t>7 </a:t>
            </a:r>
            <a:r>
              <a:rPr lang="en-US" sz="2400" b="0" i="0" dirty="0">
                <a:solidFill>
                  <a:srgbClr val="000000"/>
                </a:solidFill>
                <a:effectLst/>
                <a:latin typeface="system-ui"/>
              </a:rPr>
              <a:t>You used to walk in these ways, in the life you once lived. </a:t>
            </a:r>
            <a:r>
              <a:rPr lang="en-US" sz="2400" b="1" i="0" baseline="30000" dirty="0">
                <a:solidFill>
                  <a:srgbClr val="000000"/>
                </a:solidFill>
                <a:effectLst/>
                <a:latin typeface="system-ui"/>
              </a:rPr>
              <a:t>8 </a:t>
            </a:r>
            <a:r>
              <a:rPr lang="en-US" sz="2400" b="0" i="0" dirty="0">
                <a:solidFill>
                  <a:srgbClr val="000000"/>
                </a:solidFill>
                <a:effectLst/>
                <a:latin typeface="system-ui"/>
              </a:rPr>
              <a:t>But now you must also rid yourselves of all such things as these: anger, rage, malice, slander, and filthy language from your lips. </a:t>
            </a:r>
            <a:r>
              <a:rPr lang="en-US" sz="2400" b="1" i="0" baseline="30000" dirty="0">
                <a:solidFill>
                  <a:srgbClr val="000000"/>
                </a:solidFill>
                <a:effectLst/>
                <a:latin typeface="system-ui"/>
              </a:rPr>
              <a:t>9 </a:t>
            </a:r>
            <a:r>
              <a:rPr lang="en-US" sz="2400" b="0" i="0" dirty="0">
                <a:solidFill>
                  <a:srgbClr val="000000"/>
                </a:solidFill>
                <a:effectLst/>
                <a:latin typeface="system-ui"/>
              </a:rPr>
              <a:t>Do not lie to each other, since you have taken off your old self with its practices </a:t>
            </a:r>
            <a:r>
              <a:rPr lang="en-US" sz="2400" b="1" i="0" baseline="30000" dirty="0">
                <a:solidFill>
                  <a:srgbClr val="000000"/>
                </a:solidFill>
                <a:effectLst/>
                <a:latin typeface="system-ui"/>
              </a:rPr>
              <a:t>10 </a:t>
            </a:r>
            <a:r>
              <a:rPr lang="en-US" sz="2400" b="0" i="0" dirty="0">
                <a:solidFill>
                  <a:srgbClr val="000000"/>
                </a:solidFill>
                <a:effectLst/>
                <a:latin typeface="system-ui"/>
              </a:rPr>
              <a:t>and have put on the new self, which is being renewed in knowledge in the image of its Creator. </a:t>
            </a:r>
            <a:r>
              <a:rPr lang="en-US" sz="2400" b="1" i="0" baseline="30000" dirty="0">
                <a:solidFill>
                  <a:srgbClr val="000000"/>
                </a:solidFill>
                <a:effectLst/>
                <a:latin typeface="system-ui"/>
              </a:rPr>
              <a:t>11 </a:t>
            </a:r>
            <a:r>
              <a:rPr lang="en-US" sz="2400" b="0" i="0" dirty="0">
                <a:solidFill>
                  <a:srgbClr val="000000"/>
                </a:solidFill>
                <a:effectLst/>
                <a:latin typeface="system-ui"/>
              </a:rPr>
              <a:t>Here there is no Gentile or Jew, circumcised or uncircumcised, barbarian, Scythian, slave or free, but Christ is all, and is in all.</a:t>
            </a:r>
          </a:p>
        </p:txBody>
      </p:sp>
    </p:spTree>
    <p:extLst>
      <p:ext uri="{BB962C8B-B14F-4D97-AF65-F5344CB8AC3E}">
        <p14:creationId xmlns:p14="http://schemas.microsoft.com/office/powerpoint/2010/main" val="1063411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9A32DE-0548-D813-6514-C3D7BA258FEA}"/>
              </a:ext>
            </a:extLst>
          </p:cNvPr>
          <p:cNvSpPr txBox="1"/>
          <p:nvPr/>
        </p:nvSpPr>
        <p:spPr>
          <a:xfrm>
            <a:off x="852055" y="907070"/>
            <a:ext cx="10629900" cy="4524315"/>
          </a:xfrm>
          <a:prstGeom prst="rect">
            <a:avLst/>
          </a:prstGeom>
          <a:noFill/>
        </p:spPr>
        <p:txBody>
          <a:bodyPr wrap="square">
            <a:spAutoFit/>
          </a:bodyPr>
          <a:lstStyle/>
          <a:p>
            <a:pPr algn="l">
              <a:buNone/>
            </a:pPr>
            <a:r>
              <a:rPr lang="en-US" sz="2400" b="1" i="0" baseline="30000" dirty="0">
                <a:solidFill>
                  <a:srgbClr val="000000"/>
                </a:solidFill>
                <a:effectLst/>
                <a:latin typeface="system-ui"/>
              </a:rPr>
              <a:t>12 </a:t>
            </a:r>
            <a:r>
              <a:rPr lang="en-US" sz="2400" b="0" i="0" dirty="0">
                <a:solidFill>
                  <a:srgbClr val="000000"/>
                </a:solidFill>
                <a:effectLst/>
                <a:latin typeface="system-ui"/>
              </a:rPr>
              <a:t>Therefore, as God’s chosen people, holy and dearly loved, clothe yourselves with compassion, kindness, humility, gentleness and patience. </a:t>
            </a:r>
            <a:r>
              <a:rPr lang="en-US" sz="2400" b="1" i="0" baseline="30000" dirty="0">
                <a:solidFill>
                  <a:srgbClr val="000000"/>
                </a:solidFill>
                <a:effectLst/>
                <a:latin typeface="system-ui"/>
              </a:rPr>
              <a:t>13 </a:t>
            </a:r>
            <a:r>
              <a:rPr lang="en-US" sz="2400" b="0" i="0" dirty="0">
                <a:solidFill>
                  <a:srgbClr val="000000"/>
                </a:solidFill>
                <a:effectLst/>
                <a:latin typeface="system-ui"/>
              </a:rPr>
              <a:t>Bear with each other and forgive one another if any of you has a grievance against someone. Forgive as the Lord forgave you. </a:t>
            </a:r>
            <a:r>
              <a:rPr lang="en-US" sz="2400" b="1" i="0" baseline="30000" dirty="0">
                <a:solidFill>
                  <a:srgbClr val="000000"/>
                </a:solidFill>
                <a:effectLst/>
                <a:latin typeface="system-ui"/>
              </a:rPr>
              <a:t>14 </a:t>
            </a:r>
            <a:r>
              <a:rPr lang="en-US" sz="2400" b="0" i="0" dirty="0">
                <a:solidFill>
                  <a:srgbClr val="000000"/>
                </a:solidFill>
                <a:effectLst/>
                <a:latin typeface="system-ui"/>
              </a:rPr>
              <a:t>And over all these virtues put on love, which binds them all together in perfect unity.</a:t>
            </a:r>
          </a:p>
          <a:p>
            <a:pPr algn="l">
              <a:buNone/>
            </a:pPr>
            <a:r>
              <a:rPr lang="en-US" sz="2400" b="1" i="0" baseline="30000" dirty="0">
                <a:solidFill>
                  <a:srgbClr val="000000"/>
                </a:solidFill>
                <a:effectLst/>
                <a:latin typeface="system-ui"/>
              </a:rPr>
              <a:t>15 </a:t>
            </a:r>
            <a:r>
              <a:rPr lang="en-US" sz="2400" b="0" i="0" dirty="0">
                <a:solidFill>
                  <a:srgbClr val="000000"/>
                </a:solidFill>
                <a:effectLst/>
                <a:latin typeface="system-ui"/>
              </a:rPr>
              <a:t>Let the peace of Christ rule in your hearts, since as members of one body you were called to peace. And be thankful. </a:t>
            </a:r>
            <a:r>
              <a:rPr lang="en-US" sz="2400" b="1" i="0" baseline="30000" dirty="0">
                <a:solidFill>
                  <a:srgbClr val="000000"/>
                </a:solidFill>
                <a:effectLst/>
                <a:latin typeface="system-ui"/>
              </a:rPr>
              <a:t>16 </a:t>
            </a:r>
            <a:r>
              <a:rPr lang="en-US" sz="2400" b="0" i="0" dirty="0">
                <a:solidFill>
                  <a:srgbClr val="000000"/>
                </a:solidFill>
                <a:effectLst/>
                <a:latin typeface="system-ui"/>
              </a:rPr>
              <a:t>Let the message of Christ dwell among you richly as you teach and admonish one another with all wisdom through psalms, hymns, and songs from the Spirit, singing to God with gratitude in your hearts. </a:t>
            </a:r>
            <a:r>
              <a:rPr lang="en-US" sz="2400" b="1" i="0" baseline="30000" dirty="0">
                <a:solidFill>
                  <a:srgbClr val="000000"/>
                </a:solidFill>
                <a:effectLst/>
                <a:latin typeface="system-ui"/>
              </a:rPr>
              <a:t>17 </a:t>
            </a:r>
            <a:r>
              <a:rPr lang="en-US" sz="2400" b="0" i="0" dirty="0">
                <a:solidFill>
                  <a:srgbClr val="000000"/>
                </a:solidFill>
                <a:effectLst/>
                <a:latin typeface="system-ui"/>
              </a:rPr>
              <a:t>And whatever you do, whether in word or deed, do it all in the name of the Lord Jesus, giving thanks to God the Father through him.</a:t>
            </a:r>
          </a:p>
          <a:p>
            <a:pPr>
              <a:buNone/>
            </a:pPr>
            <a:endParaRPr lang="en-GB" sz="2400" dirty="0"/>
          </a:p>
        </p:txBody>
      </p:sp>
    </p:spTree>
    <p:extLst>
      <p:ext uri="{BB962C8B-B14F-4D97-AF65-F5344CB8AC3E}">
        <p14:creationId xmlns:p14="http://schemas.microsoft.com/office/powerpoint/2010/main" val="2372307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0498BF-0593-4E83-9377-DB288283CD7D}"/>
              </a:ext>
            </a:extLst>
          </p:cNvPr>
          <p:cNvSpPr>
            <a:spLocks noGrp="1"/>
          </p:cNvSpPr>
          <p:nvPr>
            <p:ph type="title"/>
          </p:nvPr>
        </p:nvSpPr>
        <p:spPr>
          <a:xfrm>
            <a:off x="640290" y="685800"/>
            <a:ext cx="4818656" cy="4603749"/>
          </a:xfrm>
        </p:spPr>
        <p:txBody>
          <a:bodyPr>
            <a:normAutofit/>
          </a:bodyPr>
          <a:lstStyle/>
          <a:p>
            <a:pPr algn="r"/>
            <a:r>
              <a:rPr lang="en-GB" sz="5200"/>
              <a:t>Look up…to get focus!</a:t>
            </a:r>
          </a:p>
        </p:txBody>
      </p:sp>
      <p:sp>
        <p:nvSpPr>
          <p:cNvPr id="10"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A344F47-CE6A-4260-8962-12D8BFEBF67C}"/>
              </a:ext>
            </a:extLst>
          </p:cNvPr>
          <p:cNvSpPr>
            <a:spLocks noGrp="1"/>
          </p:cNvSpPr>
          <p:nvPr>
            <p:ph idx="1"/>
          </p:nvPr>
        </p:nvSpPr>
        <p:spPr>
          <a:xfrm>
            <a:off x="6625651" y="685800"/>
            <a:ext cx="4878959" cy="4603750"/>
          </a:xfrm>
        </p:spPr>
        <p:txBody>
          <a:bodyPr>
            <a:normAutofit/>
          </a:bodyPr>
          <a:lstStyle/>
          <a:p>
            <a:r>
              <a:rPr lang="en-GB">
                <a:solidFill>
                  <a:schemeClr val="tx1"/>
                </a:solidFill>
              </a:rPr>
              <a:t>Off with the old behaviour, divisions and prejudices</a:t>
            </a:r>
          </a:p>
          <a:p>
            <a:endParaRPr lang="en-GB">
              <a:solidFill>
                <a:schemeClr val="tx1"/>
              </a:solidFill>
            </a:endParaRPr>
          </a:p>
          <a:p>
            <a:r>
              <a:rPr lang="en-GB">
                <a:solidFill>
                  <a:schemeClr val="tx1"/>
                </a:solidFill>
              </a:rPr>
              <a:t>On with kindness, patience and forgiveness</a:t>
            </a:r>
          </a:p>
          <a:p>
            <a:endParaRPr lang="en-GB">
              <a:solidFill>
                <a:schemeClr val="tx1"/>
              </a:solidFill>
            </a:endParaRPr>
          </a:p>
          <a:p>
            <a:r>
              <a:rPr lang="en-GB">
                <a:solidFill>
                  <a:schemeClr val="tx1"/>
                </a:solidFill>
              </a:rPr>
              <a:t>Let the peace of Christ rule you</a:t>
            </a:r>
          </a:p>
          <a:p>
            <a:endParaRPr lang="en-GB">
              <a:solidFill>
                <a:schemeClr val="tx1"/>
              </a:solidFill>
            </a:endParaRPr>
          </a:p>
          <a:p>
            <a:r>
              <a:rPr lang="en-GB">
                <a:solidFill>
                  <a:schemeClr val="tx1"/>
                </a:solidFill>
              </a:rPr>
              <a:t>Let the message of Christ dwell in you</a:t>
            </a:r>
          </a:p>
        </p:txBody>
      </p:sp>
    </p:spTree>
    <p:extLst>
      <p:ext uri="{BB962C8B-B14F-4D97-AF65-F5344CB8AC3E}">
        <p14:creationId xmlns:p14="http://schemas.microsoft.com/office/powerpoint/2010/main" val="3551820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237ED4-85B5-4BFB-94CA-B3B195A1FC63}"/>
              </a:ext>
            </a:extLst>
          </p:cNvPr>
          <p:cNvSpPr>
            <a:spLocks noGrp="1"/>
          </p:cNvSpPr>
          <p:nvPr>
            <p:ph type="title"/>
          </p:nvPr>
        </p:nvSpPr>
        <p:spPr>
          <a:xfrm>
            <a:off x="640290" y="685800"/>
            <a:ext cx="4818656" cy="4603749"/>
          </a:xfrm>
        </p:spPr>
        <p:txBody>
          <a:bodyPr>
            <a:normAutofit/>
          </a:bodyPr>
          <a:lstStyle/>
          <a:p>
            <a:pPr algn="r"/>
            <a:r>
              <a:rPr lang="en-GB" sz="5200"/>
              <a:t>Look back….to refresh our faith</a:t>
            </a:r>
          </a:p>
        </p:txBody>
      </p:sp>
      <p:sp>
        <p:nvSpPr>
          <p:cNvPr id="10"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92503C2-019B-4C41-99E3-4CF681972C4D}"/>
              </a:ext>
            </a:extLst>
          </p:cNvPr>
          <p:cNvSpPr>
            <a:spLocks noGrp="1"/>
          </p:cNvSpPr>
          <p:nvPr>
            <p:ph idx="1"/>
          </p:nvPr>
        </p:nvSpPr>
        <p:spPr>
          <a:xfrm>
            <a:off x="6625651" y="685800"/>
            <a:ext cx="4878959" cy="4603750"/>
          </a:xfrm>
        </p:spPr>
        <p:txBody>
          <a:bodyPr>
            <a:normAutofit/>
          </a:bodyPr>
          <a:lstStyle/>
          <a:p>
            <a:r>
              <a:rPr lang="en-GB">
                <a:solidFill>
                  <a:schemeClr val="tx1"/>
                </a:solidFill>
              </a:rPr>
              <a:t>Times of refreshing / revival</a:t>
            </a:r>
          </a:p>
          <a:p>
            <a:endParaRPr lang="en-GB">
              <a:solidFill>
                <a:schemeClr val="tx1"/>
              </a:solidFill>
            </a:endParaRPr>
          </a:p>
          <a:p>
            <a:r>
              <a:rPr lang="en-GB">
                <a:solidFill>
                  <a:schemeClr val="tx1"/>
                </a:solidFill>
              </a:rPr>
              <a:t>Moravians</a:t>
            </a:r>
          </a:p>
          <a:p>
            <a:endParaRPr lang="en-GB">
              <a:solidFill>
                <a:schemeClr val="tx1"/>
              </a:solidFill>
            </a:endParaRPr>
          </a:p>
          <a:p>
            <a:r>
              <a:rPr lang="en-GB">
                <a:solidFill>
                  <a:schemeClr val="tx1"/>
                </a:solidFill>
              </a:rPr>
              <a:t>The Great Awakening</a:t>
            </a:r>
          </a:p>
          <a:p>
            <a:endParaRPr lang="en-GB">
              <a:solidFill>
                <a:schemeClr val="tx1"/>
              </a:solidFill>
            </a:endParaRPr>
          </a:p>
          <a:p>
            <a:r>
              <a:rPr lang="en-GB">
                <a:solidFill>
                  <a:schemeClr val="tx1"/>
                </a:solidFill>
              </a:rPr>
              <a:t>Welsh revival</a:t>
            </a:r>
          </a:p>
        </p:txBody>
      </p:sp>
    </p:spTree>
    <p:extLst>
      <p:ext uri="{BB962C8B-B14F-4D97-AF65-F5344CB8AC3E}">
        <p14:creationId xmlns:p14="http://schemas.microsoft.com/office/powerpoint/2010/main" val="127841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87B039-3391-48A7-BD45-4D5410F07ECE}"/>
              </a:ext>
            </a:extLst>
          </p:cNvPr>
          <p:cNvSpPr>
            <a:spLocks noGrp="1"/>
          </p:cNvSpPr>
          <p:nvPr>
            <p:ph type="title"/>
          </p:nvPr>
        </p:nvSpPr>
        <p:spPr>
          <a:xfrm>
            <a:off x="640290" y="685800"/>
            <a:ext cx="4818656" cy="4603749"/>
          </a:xfrm>
        </p:spPr>
        <p:txBody>
          <a:bodyPr>
            <a:normAutofit/>
          </a:bodyPr>
          <a:lstStyle/>
          <a:p>
            <a:pPr algn="r"/>
            <a:r>
              <a:rPr lang="en-GB" sz="5200"/>
              <a:t>Looking around….to refresh our prayer</a:t>
            </a:r>
          </a:p>
        </p:txBody>
      </p:sp>
      <p:sp>
        <p:nvSpPr>
          <p:cNvPr id="10"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23FE0AA-0B83-4D65-9254-9B5D21422299}"/>
              </a:ext>
            </a:extLst>
          </p:cNvPr>
          <p:cNvSpPr>
            <a:spLocks noGrp="1"/>
          </p:cNvSpPr>
          <p:nvPr>
            <p:ph idx="1"/>
          </p:nvPr>
        </p:nvSpPr>
        <p:spPr>
          <a:xfrm>
            <a:off x="6625651" y="685800"/>
            <a:ext cx="4878959" cy="4603750"/>
          </a:xfrm>
        </p:spPr>
        <p:txBody>
          <a:bodyPr>
            <a:normAutofit/>
          </a:bodyPr>
          <a:lstStyle/>
          <a:p>
            <a:r>
              <a:rPr lang="en-GB">
                <a:solidFill>
                  <a:schemeClr val="tx1"/>
                </a:solidFill>
              </a:rPr>
              <a:t>31% of the world population is still Christian</a:t>
            </a:r>
          </a:p>
          <a:p>
            <a:endParaRPr lang="en-GB">
              <a:solidFill>
                <a:schemeClr val="tx1"/>
              </a:solidFill>
            </a:endParaRPr>
          </a:p>
          <a:p>
            <a:r>
              <a:rPr lang="en-GB">
                <a:solidFill>
                  <a:schemeClr val="tx1"/>
                </a:solidFill>
              </a:rPr>
              <a:t>In Europe, there are now less confessing Christians, in S America, sub-Saharan Africa, and Asia the church is growing significantly</a:t>
            </a:r>
          </a:p>
          <a:p>
            <a:endParaRPr lang="en-GB">
              <a:solidFill>
                <a:schemeClr val="tx1"/>
              </a:solidFill>
            </a:endParaRPr>
          </a:p>
          <a:p>
            <a:r>
              <a:rPr lang="en-GB">
                <a:solidFill>
                  <a:schemeClr val="tx1"/>
                </a:solidFill>
              </a:rPr>
              <a:t>Prayer and discipleship are always keys for revival movements</a:t>
            </a:r>
          </a:p>
        </p:txBody>
      </p:sp>
    </p:spTree>
    <p:extLst>
      <p:ext uri="{BB962C8B-B14F-4D97-AF65-F5344CB8AC3E}">
        <p14:creationId xmlns:p14="http://schemas.microsoft.com/office/powerpoint/2010/main" val="240845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CB7635-27E1-4620-9773-4384CABC5E50}"/>
              </a:ext>
            </a:extLst>
          </p:cNvPr>
          <p:cNvSpPr>
            <a:spLocks noGrp="1"/>
          </p:cNvSpPr>
          <p:nvPr>
            <p:ph type="title"/>
          </p:nvPr>
        </p:nvSpPr>
        <p:spPr>
          <a:xfrm>
            <a:off x="640290" y="685800"/>
            <a:ext cx="4818656" cy="4603749"/>
          </a:xfrm>
        </p:spPr>
        <p:txBody>
          <a:bodyPr>
            <a:normAutofit/>
          </a:bodyPr>
          <a:lstStyle/>
          <a:p>
            <a:pPr algn="r">
              <a:lnSpc>
                <a:spcPct val="90000"/>
              </a:lnSpc>
            </a:pPr>
            <a:r>
              <a:rPr lang="en-GB" sz="3300"/>
              <a:t>Look forward…through Bible promises…to refresh our vision</a:t>
            </a:r>
          </a:p>
        </p:txBody>
      </p:sp>
      <p:sp>
        <p:nvSpPr>
          <p:cNvPr id="10"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5891C60-F2A8-4819-AC7D-8A03F1214AC5}"/>
              </a:ext>
            </a:extLst>
          </p:cNvPr>
          <p:cNvSpPr>
            <a:spLocks noGrp="1"/>
          </p:cNvSpPr>
          <p:nvPr>
            <p:ph idx="1"/>
          </p:nvPr>
        </p:nvSpPr>
        <p:spPr>
          <a:xfrm>
            <a:off x="6625651" y="685800"/>
            <a:ext cx="4878959" cy="4603750"/>
          </a:xfrm>
        </p:spPr>
        <p:txBody>
          <a:bodyPr>
            <a:normAutofit/>
          </a:bodyPr>
          <a:lstStyle/>
          <a:p>
            <a:r>
              <a:rPr lang="en-GB">
                <a:solidFill>
                  <a:schemeClr val="tx1"/>
                </a:solidFill>
              </a:rPr>
              <a:t>Surveying trends is unlikely to feed faith</a:t>
            </a:r>
          </a:p>
          <a:p>
            <a:endParaRPr lang="en-GB">
              <a:solidFill>
                <a:schemeClr val="tx1"/>
              </a:solidFill>
            </a:endParaRPr>
          </a:p>
          <a:p>
            <a:r>
              <a:rPr lang="en-GB">
                <a:solidFill>
                  <a:schemeClr val="tx1"/>
                </a:solidFill>
              </a:rPr>
              <a:t>Isaiah 2.2-3</a:t>
            </a:r>
          </a:p>
          <a:p>
            <a:endParaRPr lang="en-GB">
              <a:solidFill>
                <a:schemeClr val="tx1"/>
              </a:solidFill>
            </a:endParaRPr>
          </a:p>
          <a:p>
            <a:r>
              <a:rPr lang="en-GB">
                <a:solidFill>
                  <a:schemeClr val="tx1"/>
                </a:solidFill>
              </a:rPr>
              <a:t>Habakkuk 2.14</a:t>
            </a:r>
          </a:p>
        </p:txBody>
      </p:sp>
    </p:spTree>
    <p:extLst>
      <p:ext uri="{BB962C8B-B14F-4D97-AF65-F5344CB8AC3E}">
        <p14:creationId xmlns:p14="http://schemas.microsoft.com/office/powerpoint/2010/main" val="3603133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509B08A-C1EC-478C-86AF-60ADE06D9B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037169-D315-466A-ABB0-F1B717A47486}"/>
              </a:ext>
            </a:extLst>
          </p:cNvPr>
          <p:cNvSpPr>
            <a:spLocks noGrp="1"/>
          </p:cNvSpPr>
          <p:nvPr>
            <p:ph type="title"/>
          </p:nvPr>
        </p:nvSpPr>
        <p:spPr>
          <a:xfrm>
            <a:off x="640290" y="685800"/>
            <a:ext cx="4818656" cy="4603749"/>
          </a:xfrm>
        </p:spPr>
        <p:txBody>
          <a:bodyPr>
            <a:normAutofit/>
          </a:bodyPr>
          <a:lstStyle/>
          <a:p>
            <a:pPr algn="r"/>
            <a:r>
              <a:rPr lang="en-GB" sz="5200"/>
              <a:t>EYES on Jesus!!</a:t>
            </a:r>
          </a:p>
        </p:txBody>
      </p:sp>
      <p:sp>
        <p:nvSpPr>
          <p:cNvPr id="10" name="Rectangle 9">
            <a:extLst>
              <a:ext uri="{FF2B5EF4-FFF2-40B4-BE49-F238E27FC236}">
                <a16:creationId xmlns:a16="http://schemas.microsoft.com/office/drawing/2014/main" id="{221CC330-4259-4C32-BF8B-5FE13FFA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5999" y="0"/>
            <a:ext cx="6096001" cy="6858000"/>
          </a:xfrm>
          <a:prstGeom prst="rect">
            <a:avLst/>
          </a:prstGeom>
          <a:solidFill>
            <a:schemeClr val="bg2">
              <a:alpha val="97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67FE4C9-911D-4AC6-865E-E3091F720692}"/>
              </a:ext>
            </a:extLst>
          </p:cNvPr>
          <p:cNvSpPr>
            <a:spLocks noGrp="1"/>
          </p:cNvSpPr>
          <p:nvPr>
            <p:ph idx="1"/>
          </p:nvPr>
        </p:nvSpPr>
        <p:spPr>
          <a:xfrm>
            <a:off x="6625651" y="685800"/>
            <a:ext cx="4878959" cy="4603750"/>
          </a:xfrm>
        </p:spPr>
        <p:txBody>
          <a:bodyPr>
            <a:normAutofit/>
          </a:bodyPr>
          <a:lstStyle/>
          <a:p>
            <a:endParaRPr lang="en-GB">
              <a:solidFill>
                <a:schemeClr val="tx1"/>
              </a:solidFill>
            </a:endParaRPr>
          </a:p>
        </p:txBody>
      </p:sp>
    </p:spTree>
    <p:extLst>
      <p:ext uri="{BB962C8B-B14F-4D97-AF65-F5344CB8AC3E}">
        <p14:creationId xmlns:p14="http://schemas.microsoft.com/office/powerpoint/2010/main" val="425821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41</TotalTime>
  <Words>553</Words>
  <Application>Microsoft Office PowerPoint</Application>
  <PresentationFormat>Widescreen</PresentationFormat>
  <Paragraphs>35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Century Gothic</vt:lpstr>
      <vt:lpstr>system-ui</vt:lpstr>
      <vt:lpstr>Wingdings 3</vt:lpstr>
      <vt:lpstr>Slice</vt:lpstr>
      <vt:lpstr>Eyes on Jesus!</vt:lpstr>
      <vt:lpstr>PowerPoint Presentation</vt:lpstr>
      <vt:lpstr>PowerPoint Presentation</vt:lpstr>
      <vt:lpstr>Look up…to get focus!</vt:lpstr>
      <vt:lpstr>Look back….to refresh our faith</vt:lpstr>
      <vt:lpstr>Looking around….to refresh our prayer</vt:lpstr>
      <vt:lpstr>Look forward…through Bible promises…to refresh our vision</vt:lpstr>
      <vt:lpstr>EYES on 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Eyes on Jesus!</dc:title>
  <dc:creator>Steve Thomas</dc:creator>
  <cp:lastModifiedBy>Steve Thomas</cp:lastModifiedBy>
  <cp:revision>2</cp:revision>
  <dcterms:created xsi:type="dcterms:W3CDTF">2019-10-13T07:38:19Z</dcterms:created>
  <dcterms:modified xsi:type="dcterms:W3CDTF">2025-03-22T14:37:00Z</dcterms:modified>
</cp:coreProperties>
</file>