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8" r:id="rId3"/>
    <p:sldId id="259" r:id="rId4"/>
    <p:sldId id="257" r:id="rId5"/>
    <p:sldId id="260" r:id="rId6"/>
    <p:sldId id="261" r:id="rId7"/>
    <p:sldId id="262" r:id="rId8"/>
    <p:sldId id="263" r:id="rId9"/>
    <p:sldId id="264" r:id="rId10"/>
  </p:sldIdLst>
  <p:sldSz cx="12192000" cy="6858000"/>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snapToGrid="0">
      <p:cViewPr varScale="1">
        <p:scale>
          <a:sx n="79" d="100"/>
          <a:sy n="79" d="100"/>
        </p:scale>
        <p:origin x="37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4/13/2025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460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4/13/2025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10419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4/13/2025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5934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4/13/2025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4794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4/13/2025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66606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4/13/2025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9937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4/13/2025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91406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4/13/2025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09779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4/13/2025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1149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4/13/2025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16786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4/13/2025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63138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4/13/2025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243672989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62" r:id="rId4"/>
    <p:sldLayoutId id="2147483663" r:id="rId5"/>
    <p:sldLayoutId id="2147483668" r:id="rId6"/>
    <p:sldLayoutId id="2147483664" r:id="rId7"/>
    <p:sldLayoutId id="2147483665" r:id="rId8"/>
    <p:sldLayoutId id="2147483666" r:id="rId9"/>
    <p:sldLayoutId id="2147483667" r:id="rId10"/>
    <p:sldLayoutId id="2147483669"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biblegateway.com/passage/?search=John%2012%3A9-19&amp;version=NIV&amp;interface=print#fen-NIV-26594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iblegateway.com/passage/?search=John%2012%3A9-19&amp;version=NIV&amp;interface=print#fen-NIV-26596c" TargetMode="External"/><Relationship Id="rId2" Type="http://schemas.openxmlformats.org/officeDocument/2006/relationships/hyperlink" Target="https://www.biblegateway.com/passage/?search=John%2012%3A9-19&amp;version=NIV&amp;interface=print#fen-NIV-26594b"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biblehub.com/esv/zechariah/9.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875D55-4A80-43E9-38F6-27E366493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alm tree leaves">
            <a:extLst>
              <a:ext uri="{FF2B5EF4-FFF2-40B4-BE49-F238E27FC236}">
                <a16:creationId xmlns:a16="http://schemas.microsoft.com/office/drawing/2014/main" id="{29F9E3BF-52BC-5108-C117-127FA2061E0C}"/>
              </a:ext>
            </a:extLst>
          </p:cNvPr>
          <p:cNvPicPr>
            <a:picLocks noChangeAspect="1"/>
          </p:cNvPicPr>
          <p:nvPr/>
        </p:nvPicPr>
        <p:blipFill>
          <a:blip r:embed="rId2">
            <a:alphaModFix amt="60000"/>
          </a:blip>
          <a:srcRect t="14934" b="796"/>
          <a:stretch/>
        </p:blipFill>
        <p:spPr>
          <a:xfrm>
            <a:off x="1" y="1"/>
            <a:ext cx="12192000" cy="6857999"/>
          </a:xfrm>
          <a:prstGeom prst="rect">
            <a:avLst/>
          </a:prstGeom>
        </p:spPr>
      </p:pic>
      <p:sp>
        <p:nvSpPr>
          <p:cNvPr id="2" name="Title 1">
            <a:extLst>
              <a:ext uri="{FF2B5EF4-FFF2-40B4-BE49-F238E27FC236}">
                <a16:creationId xmlns:a16="http://schemas.microsoft.com/office/drawing/2014/main" id="{557351B5-F5FD-6816-6AE6-A0688BD740F1}"/>
              </a:ext>
            </a:extLst>
          </p:cNvPr>
          <p:cNvSpPr>
            <a:spLocks noGrp="1"/>
          </p:cNvSpPr>
          <p:nvPr>
            <p:ph type="ctrTitle"/>
          </p:nvPr>
        </p:nvSpPr>
        <p:spPr>
          <a:xfrm>
            <a:off x="2301923" y="1482602"/>
            <a:ext cx="7588155" cy="2236264"/>
          </a:xfrm>
        </p:spPr>
        <p:txBody>
          <a:bodyPr>
            <a:normAutofit/>
          </a:bodyPr>
          <a:lstStyle/>
          <a:p>
            <a:r>
              <a:rPr lang="en-GB" sz="5400" dirty="0">
                <a:solidFill>
                  <a:srgbClr val="FFFFFF"/>
                </a:solidFill>
              </a:rPr>
              <a:t>Palm Sunday in Stroud</a:t>
            </a:r>
          </a:p>
        </p:txBody>
      </p:sp>
      <p:sp>
        <p:nvSpPr>
          <p:cNvPr id="3" name="Subtitle 2">
            <a:extLst>
              <a:ext uri="{FF2B5EF4-FFF2-40B4-BE49-F238E27FC236}">
                <a16:creationId xmlns:a16="http://schemas.microsoft.com/office/drawing/2014/main" id="{F0C5E34C-F1E5-8F5A-5DBE-9B1DAE9B1109}"/>
              </a:ext>
            </a:extLst>
          </p:cNvPr>
          <p:cNvSpPr>
            <a:spLocks noGrp="1"/>
          </p:cNvSpPr>
          <p:nvPr>
            <p:ph type="subTitle" idx="1"/>
          </p:nvPr>
        </p:nvSpPr>
        <p:spPr>
          <a:xfrm>
            <a:off x="2301923" y="3793937"/>
            <a:ext cx="7588155" cy="1414091"/>
          </a:xfrm>
        </p:spPr>
        <p:txBody>
          <a:bodyPr>
            <a:normAutofit/>
          </a:bodyPr>
          <a:lstStyle/>
          <a:p>
            <a:r>
              <a:rPr lang="en-GB" sz="2200" dirty="0">
                <a:solidFill>
                  <a:srgbClr val="FFFFFF"/>
                </a:solidFill>
              </a:rPr>
              <a:t>Sunday April 13th </a:t>
            </a:r>
          </a:p>
        </p:txBody>
      </p:sp>
    </p:spTree>
    <p:extLst>
      <p:ext uri="{BB962C8B-B14F-4D97-AF65-F5344CB8AC3E}">
        <p14:creationId xmlns:p14="http://schemas.microsoft.com/office/powerpoint/2010/main" val="20433945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5DC4E-1D2A-CCAF-D263-72C089BC6E3A}"/>
              </a:ext>
            </a:extLst>
          </p:cNvPr>
          <p:cNvSpPr>
            <a:spLocks noGrp="1"/>
          </p:cNvSpPr>
          <p:nvPr>
            <p:ph type="title"/>
          </p:nvPr>
        </p:nvSpPr>
        <p:spPr>
          <a:xfrm>
            <a:off x="612648" y="341376"/>
            <a:ext cx="10653578" cy="1132258"/>
          </a:xfrm>
        </p:spPr>
        <p:txBody>
          <a:bodyPr>
            <a:normAutofit/>
          </a:bodyPr>
          <a:lstStyle/>
          <a:p>
            <a:r>
              <a:rPr lang="en-GB" sz="3600" kern="100" dirty="0">
                <a:effectLst/>
                <a:latin typeface="Calibri" panose="020F0502020204030204" pitchFamily="34" charset="0"/>
                <a:ea typeface="Calibri" panose="020F0502020204030204" pitchFamily="34" charset="0"/>
                <a:cs typeface="Times New Roman" panose="02020603050405020304" pitchFamily="18" charset="0"/>
              </a:rPr>
              <a:t>John 12:9-19 New International Version</a:t>
            </a:r>
            <a:br>
              <a:rPr lang="en-GB"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BD46270D-C16A-C9B6-75CD-FAD5685502E9}"/>
              </a:ext>
            </a:extLst>
          </p:cNvPr>
          <p:cNvSpPr>
            <a:spLocks noGrp="1"/>
          </p:cNvSpPr>
          <p:nvPr>
            <p:ph idx="1"/>
          </p:nvPr>
        </p:nvSpPr>
        <p:spPr>
          <a:xfrm>
            <a:off x="612647" y="1349772"/>
            <a:ext cx="10653579" cy="4843764"/>
          </a:xfrm>
        </p:spPr>
        <p:txBody>
          <a:bodyPr>
            <a:normAutofit fontScale="92500" lnSpcReduction="10000"/>
          </a:bodyPr>
          <a:lstStyle/>
          <a:p>
            <a:pPr>
              <a:lnSpc>
                <a:spcPct val="107000"/>
              </a:lnSpc>
              <a:spcAft>
                <a:spcPts val="800"/>
              </a:spcAft>
              <a:buNone/>
            </a:pPr>
            <a:r>
              <a:rPr lang="en-GB" sz="2800" b="1" kern="100" baseline="30000" dirty="0">
                <a:effectLst/>
                <a:latin typeface="Calibri" panose="020F0502020204030204" pitchFamily="34" charset="0"/>
                <a:ea typeface="Calibri" panose="020F0502020204030204" pitchFamily="34" charset="0"/>
                <a:cs typeface="Times New Roman" panose="02020603050405020304" pitchFamily="18" charset="0"/>
              </a:rPr>
              <a:t>9 </a:t>
            </a: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Meanwhile a large crowd of Jews found out that Jesus was there and came, not only because of him but also to see Lazarus, whom he had raised from the dead. </a:t>
            </a:r>
            <a:r>
              <a:rPr lang="en-GB" sz="2800" b="1" kern="100" baseline="30000" dirty="0">
                <a:effectLst/>
                <a:latin typeface="Calibri" panose="020F0502020204030204" pitchFamily="34" charset="0"/>
                <a:ea typeface="Calibri" panose="020F0502020204030204" pitchFamily="34" charset="0"/>
                <a:cs typeface="Times New Roman" panose="02020603050405020304" pitchFamily="18" charset="0"/>
              </a:rPr>
              <a:t>10 </a:t>
            </a: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So the chief priests made plans to kill Lazarus as well, </a:t>
            </a:r>
            <a:r>
              <a:rPr lang="en-GB" sz="2800" b="1" kern="100" baseline="30000" dirty="0">
                <a:effectLst/>
                <a:latin typeface="Calibri" panose="020F0502020204030204" pitchFamily="34" charset="0"/>
                <a:ea typeface="Calibri" panose="020F0502020204030204" pitchFamily="34" charset="0"/>
                <a:cs typeface="Times New Roman" panose="02020603050405020304" pitchFamily="18" charset="0"/>
              </a:rPr>
              <a:t>11 </a:t>
            </a: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for on account of him many of the Jews were going over to Jesus and believing in him.</a:t>
            </a:r>
          </a:p>
          <a:p>
            <a:pPr>
              <a:lnSpc>
                <a:spcPct val="107000"/>
              </a:lnSpc>
              <a:spcAft>
                <a:spcPts val="800"/>
              </a:spcAft>
              <a:buNone/>
            </a:pPr>
            <a:r>
              <a:rPr lang="en-GB" sz="2800" b="1" kern="100" dirty="0">
                <a:effectLst/>
                <a:latin typeface="Calibri" panose="020F0502020204030204" pitchFamily="34" charset="0"/>
                <a:ea typeface="Calibri" panose="020F0502020204030204" pitchFamily="34" charset="0"/>
                <a:cs typeface="Times New Roman" panose="02020603050405020304" pitchFamily="18" charset="0"/>
              </a:rPr>
              <a:t>Jesus Comes to Jerusalem as King</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800" b="1" kern="100" baseline="30000" dirty="0">
                <a:effectLst/>
                <a:latin typeface="Calibri" panose="020F0502020204030204" pitchFamily="34" charset="0"/>
                <a:ea typeface="Calibri" panose="020F0502020204030204" pitchFamily="34" charset="0"/>
                <a:cs typeface="Times New Roman" panose="02020603050405020304" pitchFamily="18" charset="0"/>
              </a:rPr>
              <a:t>12 </a:t>
            </a: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The next day the great crowd that had come for the festival heard that Jesus was on his way to Jerusalem. </a:t>
            </a:r>
            <a:r>
              <a:rPr lang="en-GB" sz="2800" b="1" kern="100" baseline="30000" dirty="0">
                <a:effectLst/>
                <a:latin typeface="Calibri" panose="020F0502020204030204" pitchFamily="34" charset="0"/>
                <a:ea typeface="Calibri" panose="020F0502020204030204" pitchFamily="34" charset="0"/>
                <a:cs typeface="Times New Roman" panose="02020603050405020304" pitchFamily="18" charset="0"/>
              </a:rPr>
              <a:t>13 </a:t>
            </a: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They took palm branches and went out to meet him, shouting,</a:t>
            </a:r>
          </a:p>
          <a:p>
            <a:pPr>
              <a:lnSpc>
                <a:spcPct val="107000"/>
              </a:lnSpc>
              <a:spcAft>
                <a:spcPts val="800"/>
              </a:spcAft>
              <a:buNone/>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“Hosanna!</a:t>
            </a:r>
            <a:r>
              <a:rPr lang="en-GB" sz="28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GB" sz="2800" u="sng" kern="100" baseline="300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tooltip="See footnote a"/>
              </a:rPr>
              <a:t>a</a:t>
            </a:r>
            <a:r>
              <a:rPr lang="en-GB" sz="28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4098" name="Picture 2" descr="Image result for palm branches">
            <a:extLst>
              <a:ext uri="{FF2B5EF4-FFF2-40B4-BE49-F238E27FC236}">
                <a16:creationId xmlns:a16="http://schemas.microsoft.com/office/drawing/2014/main" id="{B7D9BB0F-2C83-3028-696B-357AC2BBC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3577" y="4972050"/>
            <a:ext cx="21526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30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C1CE-F628-ED8B-3A99-322FF48049C4}"/>
              </a:ext>
            </a:extLst>
          </p:cNvPr>
          <p:cNvSpPr>
            <a:spLocks noGrp="1"/>
          </p:cNvSpPr>
          <p:nvPr>
            <p:ph type="title"/>
          </p:nvPr>
        </p:nvSpPr>
        <p:spPr>
          <a:xfrm>
            <a:off x="612647" y="274320"/>
            <a:ext cx="10653578" cy="701040"/>
          </a:xfrm>
        </p:spPr>
        <p:txBody>
          <a:bodyPr/>
          <a:lstStyle/>
          <a:p>
            <a:r>
              <a:rPr lang="en-GB" sz="3600" kern="100" dirty="0">
                <a:effectLst/>
                <a:latin typeface="Calibri" panose="020F0502020204030204" pitchFamily="34" charset="0"/>
                <a:ea typeface="Calibri" panose="020F0502020204030204" pitchFamily="34" charset="0"/>
                <a:cs typeface="Times New Roman" panose="02020603050405020304" pitchFamily="18" charset="0"/>
              </a:rPr>
              <a:t>John 12:9-19 New International Version</a:t>
            </a:r>
            <a:endParaRPr lang="en-GB" dirty="0"/>
          </a:p>
        </p:txBody>
      </p:sp>
      <p:sp>
        <p:nvSpPr>
          <p:cNvPr id="3" name="Content Placeholder 2">
            <a:extLst>
              <a:ext uri="{FF2B5EF4-FFF2-40B4-BE49-F238E27FC236}">
                <a16:creationId xmlns:a16="http://schemas.microsoft.com/office/drawing/2014/main" id="{5E9B5DAB-AE62-C2ED-BD2D-72666F8FB63F}"/>
              </a:ext>
            </a:extLst>
          </p:cNvPr>
          <p:cNvSpPr>
            <a:spLocks noGrp="1"/>
          </p:cNvSpPr>
          <p:nvPr>
            <p:ph idx="1"/>
          </p:nvPr>
        </p:nvSpPr>
        <p:spPr>
          <a:xfrm>
            <a:off x="531875" y="1014492"/>
            <a:ext cx="11128249" cy="5361924"/>
          </a:xfrm>
        </p:spPr>
        <p:txBody>
          <a:bodyPr>
            <a:normAutofit/>
          </a:bodyPr>
          <a:lstStyle/>
          <a:p>
            <a:pPr>
              <a:lnSpc>
                <a:spcPct val="107000"/>
              </a:lnSpc>
              <a:spcAft>
                <a:spcPts val="800"/>
              </a:spcAft>
              <a:buNone/>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Blessed is he who comes in the name of the Lord!”</a:t>
            </a:r>
            <a:r>
              <a:rPr lang="en-GB" sz="28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GB" sz="2800" u="sng" kern="100" baseline="300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tooltip="See footnote b"/>
              </a:rPr>
              <a:t>b</a:t>
            </a:r>
            <a:r>
              <a:rPr lang="en-GB" sz="2800" kern="100" baseline="30000" dirty="0">
                <a:effectLst/>
                <a:latin typeface="Calibri" panose="020F0502020204030204" pitchFamily="34" charset="0"/>
                <a:ea typeface="Calibri" panose="020F0502020204030204" pitchFamily="34" charset="0"/>
                <a:cs typeface="Times New Roman" panose="02020603050405020304" pitchFamily="18" charset="0"/>
              </a:rPr>
              <a:t>]</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“Blessed is the king of Israel!”</a:t>
            </a:r>
          </a:p>
          <a:p>
            <a:pPr>
              <a:lnSpc>
                <a:spcPct val="107000"/>
              </a:lnSpc>
              <a:spcAft>
                <a:spcPts val="800"/>
              </a:spcAft>
              <a:buNone/>
            </a:pPr>
            <a:r>
              <a:rPr lang="en-GB" sz="2800" b="1" kern="100" baseline="30000" dirty="0">
                <a:effectLst/>
                <a:latin typeface="Calibri" panose="020F0502020204030204" pitchFamily="34" charset="0"/>
                <a:ea typeface="Calibri" panose="020F0502020204030204" pitchFamily="34" charset="0"/>
                <a:cs typeface="Times New Roman" panose="02020603050405020304" pitchFamily="18" charset="0"/>
              </a:rPr>
              <a:t>14 </a:t>
            </a: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Jesus found a young donkey and sat on it, as it is written:</a:t>
            </a:r>
          </a:p>
          <a:p>
            <a:pPr>
              <a:lnSpc>
                <a:spcPct val="107000"/>
              </a:lnSpc>
              <a:spcAft>
                <a:spcPts val="800"/>
              </a:spcAft>
              <a:buNone/>
            </a:pPr>
            <a:r>
              <a:rPr lang="en-GB" sz="2800" b="1" kern="100" baseline="30000" dirty="0">
                <a:effectLst/>
                <a:latin typeface="Calibri" panose="020F0502020204030204" pitchFamily="34" charset="0"/>
                <a:ea typeface="Calibri" panose="020F0502020204030204" pitchFamily="34" charset="0"/>
                <a:cs typeface="Times New Roman" panose="02020603050405020304" pitchFamily="18" charset="0"/>
              </a:rPr>
              <a:t>15 </a:t>
            </a: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“Do not be afraid, Daughter Zion;</a:t>
            </a:r>
            <a:br>
              <a:rPr lang="en-GB" sz="2800" kern="100" dirty="0">
                <a:effectLst/>
                <a:latin typeface="Calibri" panose="020F0502020204030204" pitchFamily="34" charset="0"/>
                <a:ea typeface="Calibri" panose="020F0502020204030204" pitchFamily="34" charset="0"/>
                <a:cs typeface="Times New Roman" panose="02020603050405020304" pitchFamily="18" charset="0"/>
              </a:rPr>
            </a:b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    see, your king is coming,</a:t>
            </a:r>
            <a:br>
              <a:rPr lang="en-GB" sz="2800" kern="100" dirty="0">
                <a:effectLst/>
                <a:latin typeface="Calibri" panose="020F0502020204030204" pitchFamily="34" charset="0"/>
                <a:ea typeface="Calibri" panose="020F0502020204030204" pitchFamily="34" charset="0"/>
                <a:cs typeface="Times New Roman" panose="02020603050405020304" pitchFamily="18" charset="0"/>
              </a:rPr>
            </a:b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    seated on a donkey’s colt.”</a:t>
            </a:r>
            <a:r>
              <a:rPr lang="en-GB" sz="28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GB" sz="2800" u="sng" kern="100" baseline="300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tooltip="See footnote c"/>
              </a:rPr>
              <a:t>c</a:t>
            </a:r>
            <a:r>
              <a:rPr lang="en-GB" sz="2800" kern="100" baseline="30000" dirty="0">
                <a:effectLst/>
                <a:latin typeface="Calibri" panose="020F0502020204030204" pitchFamily="34" charset="0"/>
                <a:ea typeface="Calibri" panose="020F0502020204030204" pitchFamily="34" charset="0"/>
                <a:cs typeface="Times New Roman" panose="02020603050405020304" pitchFamily="18" charset="0"/>
              </a:rPr>
              <a:t>]</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b="1" kern="100" baseline="30000" dirty="0">
                <a:effectLst/>
                <a:latin typeface="Calibri" panose="020F0502020204030204" pitchFamily="34" charset="0"/>
                <a:ea typeface="Calibri" panose="020F0502020204030204" pitchFamily="34" charset="0"/>
                <a:cs typeface="Times New Roman" panose="02020603050405020304" pitchFamily="18" charset="0"/>
              </a:rPr>
              <a:t>16 </a:t>
            </a: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At first his disciples did not understand all this. Only after Jesus was glorified did they realize that these things had been written about him and that these things had been done to him.</a:t>
            </a:r>
          </a:p>
          <a:p>
            <a:endParaRPr lang="en-GB" dirty="0"/>
          </a:p>
        </p:txBody>
      </p:sp>
      <p:pic>
        <p:nvPicPr>
          <p:cNvPr id="5122" name="Picture 2" descr="Image result for palm branches">
            <a:extLst>
              <a:ext uri="{FF2B5EF4-FFF2-40B4-BE49-F238E27FC236}">
                <a16:creationId xmlns:a16="http://schemas.microsoft.com/office/drawing/2014/main" id="{F52300B0-42B9-2467-2185-6DA3FB86A0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6835" y="466344"/>
            <a:ext cx="21526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011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2C88-470C-627D-3492-78B217FEA5EB}"/>
              </a:ext>
            </a:extLst>
          </p:cNvPr>
          <p:cNvSpPr>
            <a:spLocks noGrp="1"/>
          </p:cNvSpPr>
          <p:nvPr>
            <p:ph type="title"/>
          </p:nvPr>
        </p:nvSpPr>
        <p:spPr>
          <a:xfrm>
            <a:off x="612648" y="548640"/>
            <a:ext cx="7997952" cy="1132258"/>
          </a:xfrm>
        </p:spPr>
        <p:txBody>
          <a:bodyPr/>
          <a:lstStyle/>
          <a:p>
            <a:r>
              <a:rPr lang="en-GB" sz="3600" kern="100" dirty="0">
                <a:effectLst/>
                <a:latin typeface="Calibri" panose="020F0502020204030204" pitchFamily="34" charset="0"/>
                <a:ea typeface="Calibri" panose="020F0502020204030204" pitchFamily="34" charset="0"/>
                <a:cs typeface="Times New Roman" panose="02020603050405020304" pitchFamily="18" charset="0"/>
              </a:rPr>
              <a:t>John 12:9-19 New International Version</a:t>
            </a:r>
            <a:endParaRPr lang="en-GB" dirty="0"/>
          </a:p>
        </p:txBody>
      </p:sp>
      <p:sp>
        <p:nvSpPr>
          <p:cNvPr id="3" name="Content Placeholder 2">
            <a:extLst>
              <a:ext uri="{FF2B5EF4-FFF2-40B4-BE49-F238E27FC236}">
                <a16:creationId xmlns:a16="http://schemas.microsoft.com/office/drawing/2014/main" id="{69CE038E-E0DE-EE39-3C7D-03192BAFA07D}"/>
              </a:ext>
            </a:extLst>
          </p:cNvPr>
          <p:cNvSpPr>
            <a:spLocks noGrp="1"/>
          </p:cNvSpPr>
          <p:nvPr>
            <p:ph idx="1"/>
          </p:nvPr>
        </p:nvSpPr>
        <p:spPr/>
        <p:txBody>
          <a:bodyPr/>
          <a:lstStyle/>
          <a:p>
            <a:endParaRPr lang="en-GB" sz="2800" b="1" kern="100" baseline="30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800" b="1" kern="100" baseline="30000" dirty="0">
              <a:latin typeface="Calibri" panose="020F0502020204030204" pitchFamily="34" charset="0"/>
              <a:ea typeface="Calibri" panose="020F0502020204030204" pitchFamily="34" charset="0"/>
              <a:cs typeface="Times New Roman" panose="02020603050405020304" pitchFamily="18" charset="0"/>
            </a:endParaRPr>
          </a:p>
          <a:p>
            <a:r>
              <a:rPr lang="en-GB" sz="2800" b="1" kern="100" baseline="30000" dirty="0">
                <a:effectLst/>
                <a:latin typeface="Calibri" panose="020F0502020204030204" pitchFamily="34" charset="0"/>
                <a:ea typeface="Calibri" panose="020F0502020204030204" pitchFamily="34" charset="0"/>
                <a:cs typeface="Times New Roman" panose="02020603050405020304" pitchFamily="18" charset="0"/>
              </a:rPr>
              <a:t>17 </a:t>
            </a: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Now the crowd that was with him when he called Lazarus from the tomb and raised him from the dead continued to spread the word. </a:t>
            </a:r>
            <a:r>
              <a:rPr lang="en-GB" sz="2800" b="1" kern="100" baseline="30000" dirty="0">
                <a:effectLst/>
                <a:latin typeface="Calibri" panose="020F0502020204030204" pitchFamily="34" charset="0"/>
                <a:ea typeface="Calibri" panose="020F0502020204030204" pitchFamily="34" charset="0"/>
                <a:cs typeface="Times New Roman" panose="02020603050405020304" pitchFamily="18" charset="0"/>
              </a:rPr>
              <a:t>18 </a:t>
            </a: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Many people, because they had heard that he had performed this sign, went out to meet him. </a:t>
            </a:r>
            <a:r>
              <a:rPr lang="en-GB" sz="2800" b="1" kern="100" baseline="30000" dirty="0">
                <a:effectLst/>
                <a:latin typeface="Calibri" panose="020F0502020204030204" pitchFamily="34" charset="0"/>
                <a:ea typeface="Calibri" panose="020F0502020204030204" pitchFamily="34" charset="0"/>
                <a:cs typeface="Times New Roman" panose="02020603050405020304" pitchFamily="18" charset="0"/>
              </a:rPr>
              <a:t>19 </a:t>
            </a: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So the Pharisees said to one another, “See, this is getting us nowhere. Look how the whole world has gone after him!”</a:t>
            </a:r>
          </a:p>
          <a:p>
            <a:endParaRPr lang="en-GB" dirty="0"/>
          </a:p>
        </p:txBody>
      </p:sp>
      <p:pic>
        <p:nvPicPr>
          <p:cNvPr id="6150" name="Picture 6" descr="Image result for palm branches">
            <a:extLst>
              <a:ext uri="{FF2B5EF4-FFF2-40B4-BE49-F238E27FC236}">
                <a16:creationId xmlns:a16="http://schemas.microsoft.com/office/drawing/2014/main" id="{B162C219-2D3F-82FA-AB34-9F5816636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2995" y="548640"/>
            <a:ext cx="21526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658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696E06-EA63-5AF9-FFC2-092333D50F8D}"/>
              </a:ext>
            </a:extLst>
          </p:cNvPr>
          <p:cNvSpPr>
            <a:spLocks noGrp="1"/>
          </p:cNvSpPr>
          <p:nvPr>
            <p:ph type="title"/>
          </p:nvPr>
        </p:nvSpPr>
        <p:spPr>
          <a:xfrm>
            <a:off x="612648" y="1114923"/>
            <a:ext cx="4621553" cy="1360728"/>
          </a:xfrm>
        </p:spPr>
        <p:txBody>
          <a:bodyPr anchor="b">
            <a:normAutofit/>
          </a:bodyPr>
          <a:lstStyle/>
          <a:p>
            <a:r>
              <a:rPr lang="en-GB" dirty="0"/>
              <a:t>1. A Celebration of realisation</a:t>
            </a:r>
          </a:p>
        </p:txBody>
      </p:sp>
      <p:sp>
        <p:nvSpPr>
          <p:cNvPr id="3" name="Content Placeholder 2">
            <a:extLst>
              <a:ext uri="{FF2B5EF4-FFF2-40B4-BE49-F238E27FC236}">
                <a16:creationId xmlns:a16="http://schemas.microsoft.com/office/drawing/2014/main" id="{08572D0C-0BB1-963B-7BB8-D9C939D3F8EB}"/>
              </a:ext>
            </a:extLst>
          </p:cNvPr>
          <p:cNvSpPr>
            <a:spLocks noGrp="1"/>
          </p:cNvSpPr>
          <p:nvPr>
            <p:ph idx="1"/>
          </p:nvPr>
        </p:nvSpPr>
        <p:spPr>
          <a:xfrm>
            <a:off x="612648" y="2584058"/>
            <a:ext cx="4621553" cy="3831982"/>
          </a:xfrm>
        </p:spPr>
        <p:txBody>
          <a:bodyPr>
            <a:normAutofit lnSpcReduction="10000"/>
          </a:bodyPr>
          <a:lstStyle/>
          <a:p>
            <a:pPr marL="457200" indent="-457200">
              <a:buAutoNum type="arabicPeriod"/>
            </a:pPr>
            <a:r>
              <a:rPr lang="en-GB" sz="2800" dirty="0"/>
              <a:t>The one who Saves (Hosanna)</a:t>
            </a:r>
          </a:p>
          <a:p>
            <a:pPr marL="457200" indent="-457200">
              <a:buAutoNum type="arabicPeriod"/>
            </a:pPr>
            <a:r>
              <a:rPr lang="en-GB" sz="2800" dirty="0"/>
              <a:t>The Messiah – The one who comes in the name of the Lord</a:t>
            </a:r>
          </a:p>
          <a:p>
            <a:pPr marL="457200" indent="-457200">
              <a:buAutoNum type="arabicPeriod"/>
            </a:pPr>
            <a:r>
              <a:rPr lang="en-GB" sz="2800" dirty="0"/>
              <a:t>The King – The King of Israel </a:t>
            </a:r>
          </a:p>
          <a:p>
            <a:endParaRPr lang="en-GB" sz="1800" dirty="0"/>
          </a:p>
        </p:txBody>
      </p:sp>
      <p:pic>
        <p:nvPicPr>
          <p:cNvPr id="1026" name="Picture 2" descr="Image result for palm branches laid at Jesus' feet">
            <a:extLst>
              <a:ext uri="{FF2B5EF4-FFF2-40B4-BE49-F238E27FC236}">
                <a16:creationId xmlns:a16="http://schemas.microsoft.com/office/drawing/2014/main" id="{73623285-FADD-D477-8A32-C1F3E9F354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091"/>
          <a:stretch/>
        </p:blipFill>
        <p:spPr bwMode="auto">
          <a:xfrm>
            <a:off x="5691261" y="1371600"/>
            <a:ext cx="583778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62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0135D4-D3A1-4556-B91B-4A12069D4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e cloud above a donkey">
            <a:extLst>
              <a:ext uri="{FF2B5EF4-FFF2-40B4-BE49-F238E27FC236}">
                <a16:creationId xmlns:a16="http://schemas.microsoft.com/office/drawing/2014/main" id="{450A67E8-4A5A-2C64-E452-B8B48E6C1A31}"/>
              </a:ext>
            </a:extLst>
          </p:cNvPr>
          <p:cNvPicPr>
            <a:picLocks noChangeAspect="1"/>
          </p:cNvPicPr>
          <p:nvPr/>
        </p:nvPicPr>
        <p:blipFill>
          <a:blip r:embed="rId2"/>
          <a:srcRect t="15730"/>
          <a:stretch/>
        </p:blipFill>
        <p:spPr>
          <a:xfrm>
            <a:off x="20" y="-1"/>
            <a:ext cx="12191980" cy="6858001"/>
          </a:xfrm>
          <a:prstGeom prst="rect">
            <a:avLst/>
          </a:prstGeom>
        </p:spPr>
      </p:pic>
      <p:sp>
        <p:nvSpPr>
          <p:cNvPr id="11" name="Rectangle 10">
            <a:extLst>
              <a:ext uri="{FF2B5EF4-FFF2-40B4-BE49-F238E27FC236}">
                <a16:creationId xmlns:a16="http://schemas.microsoft.com/office/drawing/2014/main" id="{A9CCD9CD-49AE-3D3E-923B-81ECD3FBF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2015" y="-752015"/>
            <a:ext cx="6858000" cy="8362030"/>
          </a:xfrm>
          <a:prstGeom prst="rect">
            <a:avLst/>
          </a:prstGeom>
          <a:gradFill>
            <a:gsLst>
              <a:gs pos="0">
                <a:srgbClr val="000000">
                  <a:alpha val="0"/>
                </a:srgbClr>
              </a:gs>
              <a:gs pos="55000">
                <a:srgbClr val="000000">
                  <a:alpha val="50000"/>
                </a:srgbClr>
              </a:gs>
              <a:gs pos="10000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D4DD29-7917-4153-41DA-0DC3957E6D61}"/>
              </a:ext>
            </a:extLst>
          </p:cNvPr>
          <p:cNvSpPr>
            <a:spLocks noGrp="1"/>
          </p:cNvSpPr>
          <p:nvPr>
            <p:ph type="title"/>
          </p:nvPr>
        </p:nvSpPr>
        <p:spPr>
          <a:xfrm>
            <a:off x="626918" y="3429000"/>
            <a:ext cx="4506064" cy="1888742"/>
          </a:xfrm>
        </p:spPr>
        <p:txBody>
          <a:bodyPr vert="horz" lIns="91440" tIns="45720" rIns="91440" bIns="45720" rtlCol="0" anchor="b">
            <a:normAutofit/>
          </a:bodyPr>
          <a:lstStyle/>
          <a:p>
            <a:r>
              <a:rPr lang="en-US" sz="4000" dirty="0">
                <a:solidFill>
                  <a:srgbClr val="FFFFFF"/>
                </a:solidFill>
              </a:rPr>
              <a:t>2. Yet he comes on a donkey </a:t>
            </a:r>
          </a:p>
        </p:txBody>
      </p:sp>
    </p:spTree>
    <p:extLst>
      <p:ext uri="{BB962C8B-B14F-4D97-AF65-F5344CB8AC3E}">
        <p14:creationId xmlns:p14="http://schemas.microsoft.com/office/powerpoint/2010/main" val="396777984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BA2AFC67-0973-EC0D-F14E-710D701B2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EAE957-1F70-17C6-F4FF-17CFD9C7AF32}"/>
              </a:ext>
            </a:extLst>
          </p:cNvPr>
          <p:cNvSpPr>
            <a:spLocks noGrp="1"/>
          </p:cNvSpPr>
          <p:nvPr>
            <p:ph type="title"/>
          </p:nvPr>
        </p:nvSpPr>
        <p:spPr>
          <a:xfrm>
            <a:off x="614680" y="0"/>
            <a:ext cx="3553412" cy="1527048"/>
          </a:xfrm>
        </p:spPr>
        <p:txBody>
          <a:bodyPr anchor="b">
            <a:normAutofit/>
          </a:bodyPr>
          <a:lstStyle/>
          <a:p>
            <a:r>
              <a:rPr lang="en-GB" dirty="0"/>
              <a:t>Zechariah 9.9</a:t>
            </a:r>
          </a:p>
        </p:txBody>
      </p:sp>
      <p:sp>
        <p:nvSpPr>
          <p:cNvPr id="3" name="Content Placeholder 2">
            <a:extLst>
              <a:ext uri="{FF2B5EF4-FFF2-40B4-BE49-F238E27FC236}">
                <a16:creationId xmlns:a16="http://schemas.microsoft.com/office/drawing/2014/main" id="{93E57BB6-FA79-0788-776D-10AD6642242D}"/>
              </a:ext>
            </a:extLst>
          </p:cNvPr>
          <p:cNvSpPr>
            <a:spLocks noGrp="1"/>
          </p:cNvSpPr>
          <p:nvPr>
            <p:ph idx="1"/>
          </p:nvPr>
        </p:nvSpPr>
        <p:spPr>
          <a:xfrm>
            <a:off x="508000" y="1527048"/>
            <a:ext cx="4137870" cy="5330952"/>
          </a:xfrm>
        </p:spPr>
        <p:txBody>
          <a:bodyPr>
            <a:normAutofit/>
          </a:bodyPr>
          <a:lstStyle/>
          <a:p>
            <a:r>
              <a:rPr lang="en-GB" sz="2400" b="1" i="0" u="none" strike="noStrike" dirty="0">
                <a:effectLst/>
                <a:latin typeface="Roboto" panose="02000000000000000000" pitchFamily="2" charset="0"/>
                <a:hlinkClick r:id="rId2"/>
              </a:rPr>
              <a:t>English Standard Version</a:t>
            </a:r>
            <a:br>
              <a:rPr lang="en-GB" sz="2400" dirty="0"/>
            </a:br>
            <a:r>
              <a:rPr lang="en-GB" sz="2400" b="0" i="0" dirty="0">
                <a:effectLst/>
                <a:latin typeface="Roboto" panose="02000000000000000000" pitchFamily="2" charset="0"/>
              </a:rPr>
              <a:t>Rejoice greatly, O daughter of Zion! Shout aloud, O daughter of Jerusalem! Behold, your king is coming to you; righteous and having salvation is he, humble and mounted on a donkey, on a colt, the foal of a donkey.</a:t>
            </a:r>
          </a:p>
          <a:p>
            <a:endParaRPr lang="en-GB" sz="1800" dirty="0"/>
          </a:p>
        </p:txBody>
      </p:sp>
      <p:pic>
        <p:nvPicPr>
          <p:cNvPr id="2050" name="Picture 2" descr="Why Donkeys Have A Cross On Their Back: Cause &amp; Meaning">
            <a:extLst>
              <a:ext uri="{FF2B5EF4-FFF2-40B4-BE49-F238E27FC236}">
                <a16:creationId xmlns:a16="http://schemas.microsoft.com/office/drawing/2014/main" id="{2E016AE7-C497-61C8-CAD7-4F401D0A9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303" r="14152"/>
          <a:stretch/>
        </p:blipFill>
        <p:spPr bwMode="auto">
          <a:xfrm>
            <a:off x="4752550" y="10"/>
            <a:ext cx="743945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106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17750E-F58C-2C5C-CB3B-DF4CC201608B}"/>
              </a:ext>
            </a:extLst>
          </p:cNvPr>
          <p:cNvSpPr>
            <a:spLocks noGrp="1"/>
          </p:cNvSpPr>
          <p:nvPr>
            <p:ph type="title"/>
          </p:nvPr>
        </p:nvSpPr>
        <p:spPr>
          <a:xfrm>
            <a:off x="612648" y="1114923"/>
            <a:ext cx="4621553" cy="1360728"/>
          </a:xfrm>
        </p:spPr>
        <p:txBody>
          <a:bodyPr anchor="b">
            <a:normAutofit/>
          </a:bodyPr>
          <a:lstStyle/>
          <a:p>
            <a:r>
              <a:rPr lang="en-GB" dirty="0"/>
              <a:t>3. Parts</a:t>
            </a:r>
          </a:p>
        </p:txBody>
      </p:sp>
      <p:sp>
        <p:nvSpPr>
          <p:cNvPr id="3" name="Content Placeholder 2">
            <a:extLst>
              <a:ext uri="{FF2B5EF4-FFF2-40B4-BE49-F238E27FC236}">
                <a16:creationId xmlns:a16="http://schemas.microsoft.com/office/drawing/2014/main" id="{E64CC741-EC1D-43FA-1649-EFA37E03E2A8}"/>
              </a:ext>
            </a:extLst>
          </p:cNvPr>
          <p:cNvSpPr>
            <a:spLocks noGrp="1"/>
          </p:cNvSpPr>
          <p:nvPr>
            <p:ph idx="1"/>
          </p:nvPr>
        </p:nvSpPr>
        <p:spPr>
          <a:xfrm>
            <a:off x="612648" y="2584058"/>
            <a:ext cx="4621553" cy="3159018"/>
          </a:xfrm>
        </p:spPr>
        <p:txBody>
          <a:bodyPr>
            <a:normAutofit/>
          </a:bodyPr>
          <a:lstStyle/>
          <a:p>
            <a:pPr marL="457200" indent="-457200">
              <a:buAutoNum type="arabicPeriod"/>
            </a:pPr>
            <a:r>
              <a:rPr lang="en-GB" sz="3600" dirty="0"/>
              <a:t>Victory </a:t>
            </a:r>
          </a:p>
          <a:p>
            <a:pPr marL="457200" indent="-457200">
              <a:buAutoNum type="arabicPeriod"/>
            </a:pPr>
            <a:r>
              <a:rPr lang="en-GB" sz="3600" dirty="0"/>
              <a:t>Having Salvation</a:t>
            </a:r>
          </a:p>
          <a:p>
            <a:pPr marL="457200" indent="-457200">
              <a:buAutoNum type="arabicPeriod"/>
            </a:pPr>
            <a:r>
              <a:rPr lang="en-GB" sz="3600" dirty="0"/>
              <a:t>Humble (Lowly)</a:t>
            </a:r>
          </a:p>
          <a:p>
            <a:pPr marL="457200" indent="-457200">
              <a:buAutoNum type="arabicPeriod"/>
            </a:pPr>
            <a:endParaRPr lang="en-GB" sz="1800" dirty="0"/>
          </a:p>
          <a:p>
            <a:pPr marL="457200" indent="-457200">
              <a:buAutoNum type="arabicPeriod"/>
            </a:pPr>
            <a:endParaRPr lang="en-GB" sz="1800" dirty="0"/>
          </a:p>
        </p:txBody>
      </p:sp>
      <p:pic>
        <p:nvPicPr>
          <p:cNvPr id="3074" name="Picture 2" descr="Image result for the cross and palm sunday">
            <a:extLst>
              <a:ext uri="{FF2B5EF4-FFF2-40B4-BE49-F238E27FC236}">
                <a16:creationId xmlns:a16="http://schemas.microsoft.com/office/drawing/2014/main" id="{5ED076D1-A841-E2B6-CF5D-E897153BC9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91261" y="1473807"/>
            <a:ext cx="5837780" cy="3910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957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0135D4-D3A1-4556-B91B-4A12069D4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globe">
            <a:extLst>
              <a:ext uri="{FF2B5EF4-FFF2-40B4-BE49-F238E27FC236}">
                <a16:creationId xmlns:a16="http://schemas.microsoft.com/office/drawing/2014/main" id="{1FA6BA09-EA50-6514-56B7-BE585BCF15AC}"/>
              </a:ext>
            </a:extLst>
          </p:cNvPr>
          <p:cNvPicPr>
            <a:picLocks noChangeAspect="1"/>
          </p:cNvPicPr>
          <p:nvPr/>
        </p:nvPicPr>
        <p:blipFill>
          <a:blip r:embed="rId2"/>
          <a:srcRect b="5462"/>
          <a:stretch/>
        </p:blipFill>
        <p:spPr>
          <a:xfrm>
            <a:off x="20" y="132521"/>
            <a:ext cx="12191980" cy="6858001"/>
          </a:xfrm>
          <a:prstGeom prst="rect">
            <a:avLst/>
          </a:prstGeom>
        </p:spPr>
      </p:pic>
      <p:sp>
        <p:nvSpPr>
          <p:cNvPr id="11" name="Rectangle 10">
            <a:extLst>
              <a:ext uri="{FF2B5EF4-FFF2-40B4-BE49-F238E27FC236}">
                <a16:creationId xmlns:a16="http://schemas.microsoft.com/office/drawing/2014/main" id="{A9CCD9CD-49AE-3D3E-923B-81ECD3FBF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2015" y="-752015"/>
            <a:ext cx="6858000" cy="8362030"/>
          </a:xfrm>
          <a:prstGeom prst="rect">
            <a:avLst/>
          </a:prstGeom>
          <a:gradFill>
            <a:gsLst>
              <a:gs pos="0">
                <a:srgbClr val="000000">
                  <a:alpha val="0"/>
                </a:srgbClr>
              </a:gs>
              <a:gs pos="55000">
                <a:srgbClr val="000000">
                  <a:alpha val="50000"/>
                </a:srgbClr>
              </a:gs>
              <a:gs pos="10000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691D92-CA38-A22C-5B62-5924E9E44142}"/>
              </a:ext>
            </a:extLst>
          </p:cNvPr>
          <p:cNvSpPr>
            <a:spLocks noGrp="1"/>
          </p:cNvSpPr>
          <p:nvPr>
            <p:ph type="title"/>
          </p:nvPr>
        </p:nvSpPr>
        <p:spPr>
          <a:xfrm>
            <a:off x="600413" y="4409661"/>
            <a:ext cx="4819725" cy="1888742"/>
          </a:xfrm>
        </p:spPr>
        <p:txBody>
          <a:bodyPr vert="horz" lIns="91440" tIns="45720" rIns="91440" bIns="45720" rtlCol="0" anchor="b">
            <a:normAutofit fontScale="90000"/>
          </a:bodyPr>
          <a:lstStyle/>
          <a:p>
            <a:r>
              <a:rPr lang="en-US" sz="4000" dirty="0">
                <a:solidFill>
                  <a:srgbClr val="FFFFFF"/>
                </a:solidFill>
              </a:rPr>
              <a:t>Look how the whole world has gone after him (v19)</a:t>
            </a:r>
            <a:br>
              <a:rPr lang="en-US" sz="4000" dirty="0">
                <a:solidFill>
                  <a:srgbClr val="FFFFFF"/>
                </a:solidFill>
              </a:rPr>
            </a:br>
            <a:br>
              <a:rPr lang="en-US" sz="4000" dirty="0">
                <a:solidFill>
                  <a:srgbClr val="FFFFFF"/>
                </a:solidFill>
              </a:rPr>
            </a:br>
            <a:r>
              <a:rPr lang="en-US" sz="4000" dirty="0">
                <a:solidFill>
                  <a:srgbClr val="FFFFFF"/>
                </a:solidFill>
              </a:rPr>
              <a:t>* “Good </a:t>
            </a:r>
            <a:r>
              <a:rPr lang="en-US" sz="4000">
                <a:solidFill>
                  <a:srgbClr val="FFFFFF"/>
                </a:solidFill>
              </a:rPr>
              <a:t>news for </a:t>
            </a:r>
            <a:r>
              <a:rPr lang="en-US" sz="4000" dirty="0">
                <a:solidFill>
                  <a:srgbClr val="FFFFFF"/>
                </a:solidFill>
              </a:rPr>
              <a:t>people in a bad news world”</a:t>
            </a:r>
            <a:br>
              <a:rPr lang="en-US" sz="4000" dirty="0">
                <a:solidFill>
                  <a:srgbClr val="FFFFFF"/>
                </a:solidFill>
              </a:rPr>
            </a:br>
            <a:br>
              <a:rPr lang="en-US" sz="4000" dirty="0">
                <a:solidFill>
                  <a:srgbClr val="FFFFFF"/>
                </a:solidFill>
              </a:rPr>
            </a:br>
            <a:r>
              <a:rPr lang="en-US" sz="4000" dirty="0">
                <a:solidFill>
                  <a:srgbClr val="FFFFFF"/>
                </a:solidFill>
              </a:rPr>
              <a:t>* We carry a different spirit of Victory, Salvation and Humility</a:t>
            </a:r>
          </a:p>
        </p:txBody>
      </p:sp>
    </p:spTree>
    <p:extLst>
      <p:ext uri="{BB962C8B-B14F-4D97-AF65-F5344CB8AC3E}">
        <p14:creationId xmlns:p14="http://schemas.microsoft.com/office/powerpoint/2010/main" val="27945964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568</TotalTime>
  <Words>465</Words>
  <Application>Microsoft Office PowerPoint</Application>
  <PresentationFormat>Widescreen</PresentationFormat>
  <Paragraphs>29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Neue Haas Grotesk Text Pro</vt:lpstr>
      <vt:lpstr>Roboto</vt:lpstr>
      <vt:lpstr>VanillaVTI</vt:lpstr>
      <vt:lpstr>Palm Sunday in Stroud</vt:lpstr>
      <vt:lpstr>John 12:9-19 New International Version </vt:lpstr>
      <vt:lpstr>John 12:9-19 New International Version</vt:lpstr>
      <vt:lpstr>John 12:9-19 New International Version</vt:lpstr>
      <vt:lpstr>1. A Celebration of realisation</vt:lpstr>
      <vt:lpstr>2. Yet he comes on a donkey </vt:lpstr>
      <vt:lpstr>Zechariah 9.9</vt:lpstr>
      <vt:lpstr>3. Parts</vt:lpstr>
      <vt:lpstr>Look how the whole world has gone after him (v19)  * “Good news for people in a bad news world”  * We carry a different spirit of Victory, Salvation and Humility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Roger Cole</dc:creator>
  <cp:lastModifiedBy>Roger Cole</cp:lastModifiedBy>
  <cp:revision>7</cp:revision>
  <cp:lastPrinted>2025-04-13T07:06:18Z</cp:lastPrinted>
  <dcterms:created xsi:type="dcterms:W3CDTF">2025-04-12T22:25:29Z</dcterms:created>
  <dcterms:modified xsi:type="dcterms:W3CDTF">2025-04-13T08:21:10Z</dcterms:modified>
</cp:coreProperties>
</file>