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407" r:id="rId3"/>
    <p:sldId id="257" r:id="rId4"/>
    <p:sldId id="410" r:id="rId5"/>
    <p:sldId id="408" r:id="rId6"/>
    <p:sldId id="396" r:id="rId7"/>
    <p:sldId id="409" r:id="rId8"/>
    <p:sldId id="411" r:id="rId9"/>
    <p:sldId id="395" r:id="rId10"/>
    <p:sldId id="414" r:id="rId11"/>
    <p:sldId id="413" r:id="rId12"/>
    <p:sldId id="415" r:id="rId13"/>
    <p:sldId id="412" r:id="rId14"/>
    <p:sldId id="416" r:id="rId15"/>
  </p:sldIdLst>
  <p:sldSz cx="12192000" cy="6858000"/>
  <p:notesSz cx="10020300"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102"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2130" cy="345604"/>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5675851" y="1"/>
            <a:ext cx="4342130" cy="345604"/>
          </a:xfrm>
          <a:prstGeom prst="rect">
            <a:avLst/>
          </a:prstGeom>
        </p:spPr>
        <p:txBody>
          <a:bodyPr vert="horz" lIns="96616" tIns="48308" rIns="96616" bIns="48308" rtlCol="0"/>
          <a:lstStyle>
            <a:lvl1pPr algn="r">
              <a:defRPr sz="1300"/>
            </a:lvl1pPr>
          </a:lstStyle>
          <a:p>
            <a:fld id="{B2EA7E92-D7A5-4587-BECA-F1357B182403}" type="datetimeFigureOut">
              <a:rPr lang="en-GB" smtClean="0"/>
              <a:t>18/05/2025</a:t>
            </a:fld>
            <a:endParaRPr lang="en-GB"/>
          </a:p>
        </p:txBody>
      </p:sp>
      <p:sp>
        <p:nvSpPr>
          <p:cNvPr id="4" name="Footer Placeholder 3"/>
          <p:cNvSpPr>
            <a:spLocks noGrp="1"/>
          </p:cNvSpPr>
          <p:nvPr>
            <p:ph type="ftr" sz="quarter" idx="2"/>
          </p:nvPr>
        </p:nvSpPr>
        <p:spPr>
          <a:xfrm>
            <a:off x="0" y="6542560"/>
            <a:ext cx="4342130" cy="345603"/>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5675851" y="6542560"/>
            <a:ext cx="4342130" cy="345603"/>
          </a:xfrm>
          <a:prstGeom prst="rect">
            <a:avLst/>
          </a:prstGeom>
        </p:spPr>
        <p:txBody>
          <a:bodyPr vert="horz" lIns="96616" tIns="48308" rIns="96616" bIns="48308" rtlCol="0" anchor="b"/>
          <a:lstStyle>
            <a:lvl1pPr algn="r">
              <a:defRPr sz="1300"/>
            </a:lvl1pPr>
          </a:lstStyle>
          <a:p>
            <a:fld id="{4AC9CE2A-2A38-4533-984B-B698E4A5002F}" type="slidenum">
              <a:rPr lang="en-GB" smtClean="0"/>
              <a:t>‹#›</a:t>
            </a:fld>
            <a:endParaRPr lang="en-GB"/>
          </a:p>
        </p:txBody>
      </p:sp>
    </p:spTree>
    <p:extLst>
      <p:ext uri="{BB962C8B-B14F-4D97-AF65-F5344CB8AC3E}">
        <p14:creationId xmlns:p14="http://schemas.microsoft.com/office/powerpoint/2010/main" val="18664656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97FB400-2C5A-49CF-8BCC-ACCEC830CFC2}"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171269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FB400-2C5A-49CF-8BCC-ACCEC830CFC2}"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474109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FB400-2C5A-49CF-8BCC-ACCEC830CFC2}"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149080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FB400-2C5A-49CF-8BCC-ACCEC830CFC2}"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2505721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FB400-2C5A-49CF-8BCC-ACCEC830CFC2}"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291446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97FB400-2C5A-49CF-8BCC-ACCEC830CFC2}"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411812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97FB400-2C5A-49CF-8BCC-ACCEC830CFC2}" type="datetimeFigureOut">
              <a:rPr lang="en-GB" smtClean="0"/>
              <a:t>18/05/2025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74977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97FB400-2C5A-49CF-8BCC-ACCEC830CFC2}" type="datetimeFigureOut">
              <a:rPr lang="en-GB" smtClean="0"/>
              <a:t>18/05/2025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274902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FB400-2C5A-49CF-8BCC-ACCEC830CFC2}" type="datetimeFigureOut">
              <a:rPr lang="en-GB" smtClean="0"/>
              <a:t>18/05/2025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314951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FB400-2C5A-49CF-8BCC-ACCEC830CFC2}"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22112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FB400-2C5A-49CF-8BCC-ACCEC830CFC2}"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C9D245-6E76-4EB5-A9E5-B7624BDDB7B1}" type="slidenum">
              <a:rPr lang="en-GB" smtClean="0"/>
              <a:t>‹#›</a:t>
            </a:fld>
            <a:endParaRPr lang="en-GB"/>
          </a:p>
        </p:txBody>
      </p:sp>
    </p:spTree>
    <p:extLst>
      <p:ext uri="{BB962C8B-B14F-4D97-AF65-F5344CB8AC3E}">
        <p14:creationId xmlns:p14="http://schemas.microsoft.com/office/powerpoint/2010/main" val="3216795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FB400-2C5A-49CF-8BCC-ACCEC830CFC2}" type="datetimeFigureOut">
              <a:rPr lang="en-GB" smtClean="0"/>
              <a:t>18/05/2025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9D245-6E76-4EB5-A9E5-B7624BDDB7B1}" type="slidenum">
              <a:rPr lang="en-GB" smtClean="0"/>
              <a:t>‹#›</a:t>
            </a:fld>
            <a:endParaRPr lang="en-GB"/>
          </a:p>
        </p:txBody>
      </p:sp>
    </p:spTree>
    <p:extLst>
      <p:ext uri="{BB962C8B-B14F-4D97-AF65-F5344CB8AC3E}">
        <p14:creationId xmlns:p14="http://schemas.microsoft.com/office/powerpoint/2010/main" val="3253764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7733" y="1122363"/>
            <a:ext cx="9584267" cy="2387600"/>
          </a:xfrm>
        </p:spPr>
        <p:txBody>
          <a:bodyPr>
            <a:normAutofit/>
          </a:bodyPr>
          <a:lstStyle/>
          <a:p>
            <a:r>
              <a:rPr lang="en-GB" dirty="0" smtClean="0"/>
              <a:t>Citizen of Heaven</a:t>
            </a:r>
            <a:br>
              <a:rPr lang="en-GB" dirty="0" smtClean="0"/>
            </a:br>
            <a:r>
              <a:rPr lang="en-GB" dirty="0" smtClean="0"/>
              <a:t> </a:t>
            </a:r>
            <a:endParaRPr lang="en-GB" dirty="0"/>
          </a:p>
        </p:txBody>
      </p:sp>
      <p:sp>
        <p:nvSpPr>
          <p:cNvPr id="3" name="Subtitle 2"/>
          <p:cNvSpPr>
            <a:spLocks noGrp="1"/>
          </p:cNvSpPr>
          <p:nvPr>
            <p:ph type="subTitle" idx="1"/>
          </p:nvPr>
        </p:nvSpPr>
        <p:spPr/>
        <p:txBody>
          <a:bodyPr/>
          <a:lstStyle/>
          <a:p>
            <a:r>
              <a:rPr lang="en-GB" dirty="0"/>
              <a:t>Philippians 3:1 – 4:9</a:t>
            </a:r>
            <a:endParaRPr lang="en-GB" dirty="0" smtClean="0"/>
          </a:p>
        </p:txBody>
      </p:sp>
    </p:spTree>
    <p:extLst>
      <p:ext uri="{BB962C8B-B14F-4D97-AF65-F5344CB8AC3E}">
        <p14:creationId xmlns:p14="http://schemas.microsoft.com/office/powerpoint/2010/main" val="1292588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a:t>So what does that mean for us?</a:t>
            </a:r>
            <a:br>
              <a:rPr lang="en-GB" dirty="0"/>
            </a:br>
            <a:r>
              <a:rPr lang="en-GB" sz="3600" dirty="0"/>
              <a:t>Have a different perspective</a:t>
            </a:r>
          </a:p>
        </p:txBody>
      </p:sp>
      <p:sp>
        <p:nvSpPr>
          <p:cNvPr id="3" name="Content Placeholder 2"/>
          <p:cNvSpPr>
            <a:spLocks noGrp="1"/>
          </p:cNvSpPr>
          <p:nvPr>
            <p:ph idx="1"/>
          </p:nvPr>
        </p:nvSpPr>
        <p:spPr>
          <a:xfrm>
            <a:off x="838200" y="1540933"/>
            <a:ext cx="10515600" cy="4636030"/>
          </a:xfrm>
        </p:spPr>
        <p:txBody>
          <a:bodyPr>
            <a:normAutofit/>
          </a:bodyPr>
          <a:lstStyle/>
          <a:p>
            <a:pPr marL="0" indent="0" algn="ctr">
              <a:buNone/>
            </a:pPr>
            <a:r>
              <a:rPr lang="en-GB" sz="3200" i="1" dirty="0">
                <a:solidFill>
                  <a:srgbClr val="FF0000"/>
                </a:solidFill>
              </a:rPr>
              <a:t>If something </a:t>
            </a:r>
            <a:r>
              <a:rPr lang="en-GB" sz="3200" b="1" i="1" dirty="0">
                <a:solidFill>
                  <a:srgbClr val="FF0000"/>
                </a:solidFill>
              </a:rPr>
              <a:t>worldly</a:t>
            </a:r>
            <a:r>
              <a:rPr lang="en-GB" sz="3200" i="1" dirty="0">
                <a:solidFill>
                  <a:srgbClr val="FF0000"/>
                </a:solidFill>
              </a:rPr>
              <a:t> is ever starting to change your </a:t>
            </a:r>
            <a:r>
              <a:rPr lang="en-GB" sz="3200" b="1" i="1" dirty="0">
                <a:solidFill>
                  <a:srgbClr val="FF0000"/>
                </a:solidFill>
              </a:rPr>
              <a:t>Kingdom</a:t>
            </a:r>
            <a:r>
              <a:rPr lang="en-GB" sz="3200" i="1" dirty="0">
                <a:solidFill>
                  <a:srgbClr val="FF0000"/>
                </a:solidFill>
              </a:rPr>
              <a:t> perspective, then drop it like a hot rock and back away from it</a:t>
            </a:r>
            <a:r>
              <a:rPr lang="en-GB" sz="3200" i="1" dirty="0" smtClean="0">
                <a:solidFill>
                  <a:srgbClr val="FF0000"/>
                </a:solidFill>
              </a:rPr>
              <a:t>.</a:t>
            </a:r>
          </a:p>
          <a:p>
            <a:pPr lvl="1"/>
            <a:endParaRPr lang="en-GB" dirty="0" smtClean="0"/>
          </a:p>
          <a:p>
            <a:pPr marL="0" indent="0">
              <a:buNone/>
            </a:pPr>
            <a:r>
              <a:rPr lang="en-GB" sz="3200" dirty="0"/>
              <a:t>Citizens of Heaven: </a:t>
            </a:r>
          </a:p>
          <a:p>
            <a:pPr lvl="1"/>
            <a:r>
              <a:rPr lang="en-GB" dirty="0" smtClean="0"/>
              <a:t>Understand that this fallen world is not </a:t>
            </a:r>
            <a:r>
              <a:rPr lang="en-GB" b="1" dirty="0" smtClean="0"/>
              <a:t>our</a:t>
            </a:r>
            <a:r>
              <a:rPr lang="en-GB" dirty="0" smtClean="0"/>
              <a:t> country, our real home.</a:t>
            </a:r>
          </a:p>
          <a:p>
            <a:pPr lvl="1"/>
            <a:r>
              <a:rPr lang="en-GB" dirty="0" smtClean="0"/>
              <a:t>Don’t give things of the world </a:t>
            </a:r>
            <a:r>
              <a:rPr lang="en-GB" b="1" dirty="0" smtClean="0"/>
              <a:t>Glory</a:t>
            </a:r>
            <a:r>
              <a:rPr lang="en-GB" dirty="0" smtClean="0"/>
              <a:t> (Its fine to appreciate).</a:t>
            </a:r>
          </a:p>
          <a:p>
            <a:pPr lvl="1"/>
            <a:r>
              <a:rPr lang="en-GB" b="1" dirty="0"/>
              <a:t>T</a:t>
            </a:r>
            <a:r>
              <a:rPr lang="en-GB" b="1" dirty="0" smtClean="0"/>
              <a:t>rust</a:t>
            </a:r>
            <a:r>
              <a:rPr lang="en-GB" dirty="0" smtClean="0"/>
              <a:t> </a:t>
            </a:r>
            <a:r>
              <a:rPr lang="en-GB" dirty="0"/>
              <a:t>God our </a:t>
            </a:r>
            <a:r>
              <a:rPr lang="en-GB" dirty="0" smtClean="0"/>
              <a:t>Father (even when they don’t understand).</a:t>
            </a:r>
          </a:p>
          <a:p>
            <a:pPr lvl="1"/>
            <a:r>
              <a:rPr lang="en-GB" dirty="0" smtClean="0"/>
              <a:t>Don’t let things of the world get in the way of the </a:t>
            </a:r>
            <a:r>
              <a:rPr lang="en-GB" b="1" dirty="0" smtClean="0"/>
              <a:t>Kingdom</a:t>
            </a:r>
            <a:r>
              <a:rPr lang="en-GB" dirty="0" smtClean="0"/>
              <a:t> (even good things)</a:t>
            </a:r>
          </a:p>
        </p:txBody>
      </p:sp>
    </p:spTree>
    <p:extLst>
      <p:ext uri="{BB962C8B-B14F-4D97-AF65-F5344CB8AC3E}">
        <p14:creationId xmlns:p14="http://schemas.microsoft.com/office/powerpoint/2010/main" val="3019703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a:t>So what does that mean for us?</a:t>
            </a:r>
            <a:br>
              <a:rPr lang="en-GB" dirty="0"/>
            </a:br>
            <a:r>
              <a:rPr lang="en-GB" sz="3600" dirty="0"/>
              <a:t>Be </a:t>
            </a:r>
            <a:r>
              <a:rPr lang="en-GB" sz="3600" dirty="0" smtClean="0"/>
              <a:t>ambassadors - </a:t>
            </a:r>
            <a:r>
              <a:rPr lang="en-GB" sz="3200" dirty="0"/>
              <a:t>2 Corinthians 5:14-21</a:t>
            </a:r>
            <a:endParaRPr lang="en-GB" sz="3600" dirty="0"/>
          </a:p>
        </p:txBody>
      </p:sp>
      <p:sp>
        <p:nvSpPr>
          <p:cNvPr id="3" name="Content Placeholder 2"/>
          <p:cNvSpPr>
            <a:spLocks noGrp="1"/>
          </p:cNvSpPr>
          <p:nvPr>
            <p:ph idx="1"/>
          </p:nvPr>
        </p:nvSpPr>
        <p:spPr>
          <a:xfrm>
            <a:off x="838200" y="1540933"/>
            <a:ext cx="10515600" cy="4636030"/>
          </a:xfrm>
        </p:spPr>
        <p:txBody>
          <a:bodyPr>
            <a:normAutofit fontScale="77500" lnSpcReduction="20000"/>
          </a:bodyPr>
          <a:lstStyle/>
          <a:p>
            <a:pPr marL="0" indent="0" algn="ctr">
              <a:buNone/>
            </a:pPr>
            <a:r>
              <a:rPr lang="en-GB" sz="3200" dirty="0">
                <a:solidFill>
                  <a:srgbClr val="7030A0"/>
                </a:solidFill>
              </a:rPr>
              <a:t>14 Either way, Christ’s love controls us. Since we believe that Christ died for all, we also believe that we have all died to our old life. 15 He died for everyone so that those who receive his new life will no longer live for themselves. Instead, they will live for Christ, who died and was raised for them.</a:t>
            </a:r>
          </a:p>
          <a:p>
            <a:pPr marL="0" indent="0" algn="ctr">
              <a:buNone/>
            </a:pPr>
            <a:r>
              <a:rPr lang="en-GB" sz="3200" dirty="0">
                <a:solidFill>
                  <a:srgbClr val="7030A0"/>
                </a:solidFill>
              </a:rPr>
              <a:t>16 So we have stopped evaluating others from a human point of view. At one time we thought of Christ merely from a human point of view. How differently we know him now! 17 This means that anyone who belongs to Christ has become a new person. The old life is gone; a new life has begun!</a:t>
            </a:r>
          </a:p>
          <a:p>
            <a:pPr marL="0" indent="0" algn="ctr">
              <a:buNone/>
            </a:pPr>
            <a:r>
              <a:rPr lang="en-GB" sz="3200" dirty="0">
                <a:solidFill>
                  <a:srgbClr val="7030A0"/>
                </a:solidFill>
              </a:rPr>
              <a:t>18 And all of this is a gift from God, who brought us back to himself through Christ. And God has given us this task of reconciling people to him. 19 For God was in Christ, reconciling the world to himself, no longer counting people’s sins against them. And he gave us this wonderful message of reconciliation. 20 So we are Christ’s ambassadors; God is making his appeal through us. We speak for Christ when we plead, “Come back to God!” 21 For God made Christ, who never sinned, to be the offering for our sin, so that we could be made right with God through Christ</a:t>
            </a:r>
            <a:r>
              <a:rPr lang="en-GB" sz="3200" dirty="0" smtClean="0">
                <a:solidFill>
                  <a:srgbClr val="7030A0"/>
                </a:solidFill>
              </a:rPr>
              <a:t>.</a:t>
            </a:r>
            <a:endParaRPr lang="en-GB" sz="3200" dirty="0">
              <a:solidFill>
                <a:srgbClr val="7030A0"/>
              </a:solidFill>
            </a:endParaRPr>
          </a:p>
        </p:txBody>
      </p:sp>
    </p:spTree>
    <p:extLst>
      <p:ext uri="{BB962C8B-B14F-4D97-AF65-F5344CB8AC3E}">
        <p14:creationId xmlns:p14="http://schemas.microsoft.com/office/powerpoint/2010/main" val="4016037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a:t>So what does that mean for us?</a:t>
            </a:r>
            <a:br>
              <a:rPr lang="en-GB" dirty="0"/>
            </a:br>
            <a:r>
              <a:rPr lang="en-GB" sz="3600" dirty="0"/>
              <a:t>Be ambassadors</a:t>
            </a:r>
          </a:p>
        </p:txBody>
      </p:sp>
      <p:sp>
        <p:nvSpPr>
          <p:cNvPr id="3" name="Content Placeholder 2"/>
          <p:cNvSpPr>
            <a:spLocks noGrp="1"/>
          </p:cNvSpPr>
          <p:nvPr>
            <p:ph idx="1"/>
          </p:nvPr>
        </p:nvSpPr>
        <p:spPr>
          <a:xfrm>
            <a:off x="838200" y="1540933"/>
            <a:ext cx="10515600" cy="5024624"/>
          </a:xfrm>
        </p:spPr>
        <p:txBody>
          <a:bodyPr>
            <a:normAutofit/>
          </a:bodyPr>
          <a:lstStyle/>
          <a:p>
            <a:pPr marL="0" indent="0" algn="ctr">
              <a:buNone/>
            </a:pPr>
            <a:r>
              <a:rPr lang="en-GB" sz="3200" i="1" dirty="0" smtClean="0">
                <a:solidFill>
                  <a:srgbClr val="FF0000"/>
                </a:solidFill>
              </a:rPr>
              <a:t>Ambassadors are important</a:t>
            </a:r>
          </a:p>
          <a:p>
            <a:pPr lvl="1"/>
            <a:endParaRPr lang="en-GB" dirty="0" smtClean="0"/>
          </a:p>
          <a:p>
            <a:pPr lvl="1"/>
            <a:endParaRPr lang="en-GB" dirty="0" smtClean="0"/>
          </a:p>
          <a:p>
            <a:pPr marL="0" indent="0">
              <a:buNone/>
            </a:pPr>
            <a:r>
              <a:rPr lang="en-GB" sz="3200" dirty="0"/>
              <a:t>Citizens of Heaven: </a:t>
            </a:r>
          </a:p>
          <a:p>
            <a:pPr lvl="1"/>
            <a:r>
              <a:rPr lang="en-GB" dirty="0"/>
              <a:t>A</a:t>
            </a:r>
            <a:r>
              <a:rPr lang="en-GB" dirty="0" smtClean="0"/>
              <a:t> </a:t>
            </a:r>
            <a:r>
              <a:rPr lang="en-GB" dirty="0"/>
              <a:t>representative of the Kingdom of God here in a foreign land</a:t>
            </a:r>
            <a:r>
              <a:rPr lang="en-GB" dirty="0" smtClean="0"/>
              <a:t>.</a:t>
            </a:r>
          </a:p>
          <a:p>
            <a:pPr lvl="1"/>
            <a:r>
              <a:rPr lang="en-GB" b="1" dirty="0" smtClean="0"/>
              <a:t>Are different,</a:t>
            </a:r>
            <a:r>
              <a:rPr lang="en-GB" dirty="0" smtClean="0"/>
              <a:t> </a:t>
            </a:r>
            <a:r>
              <a:rPr lang="en-GB" dirty="0"/>
              <a:t>rather than going native</a:t>
            </a:r>
            <a:r>
              <a:rPr lang="en-GB" dirty="0" smtClean="0"/>
              <a:t>.</a:t>
            </a:r>
          </a:p>
          <a:p>
            <a:pPr lvl="1"/>
            <a:r>
              <a:rPr lang="en-GB" b="1" dirty="0"/>
              <a:t>A</a:t>
            </a:r>
            <a:r>
              <a:rPr lang="en-GB" b="1" dirty="0" smtClean="0"/>
              <a:t>ctively </a:t>
            </a:r>
            <a:r>
              <a:rPr lang="en-GB" b="1" dirty="0"/>
              <a:t>encouraging Emigration</a:t>
            </a:r>
            <a:r>
              <a:rPr lang="en-GB" dirty="0"/>
              <a:t> to our </a:t>
            </a:r>
            <a:r>
              <a:rPr lang="en-GB" b="1" dirty="0"/>
              <a:t>real</a:t>
            </a:r>
            <a:r>
              <a:rPr lang="en-GB" dirty="0"/>
              <a:t> home</a:t>
            </a:r>
            <a:r>
              <a:rPr lang="en-GB" dirty="0" smtClean="0"/>
              <a:t>.</a:t>
            </a:r>
          </a:p>
          <a:p>
            <a:pPr lvl="1"/>
            <a:r>
              <a:rPr lang="en-GB" dirty="0" smtClean="0"/>
              <a:t>Live like it, by </a:t>
            </a:r>
            <a:r>
              <a:rPr lang="en-GB" dirty="0"/>
              <a:t>our lives and our words</a:t>
            </a:r>
            <a:endParaRPr lang="en-GB" dirty="0" smtClean="0"/>
          </a:p>
        </p:txBody>
      </p:sp>
    </p:spTree>
    <p:extLst>
      <p:ext uri="{BB962C8B-B14F-4D97-AF65-F5344CB8AC3E}">
        <p14:creationId xmlns:p14="http://schemas.microsoft.com/office/powerpoint/2010/main" val="825059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smtClean="0"/>
              <a:t>Conclusion</a:t>
            </a:r>
            <a:r>
              <a:rPr lang="en-GB" sz="4000" dirty="0" smtClean="0"/>
              <a:t/>
            </a:r>
            <a:br>
              <a:rPr lang="en-GB" sz="4000" dirty="0" smtClean="0"/>
            </a:br>
            <a:r>
              <a:rPr lang="en-GB" sz="4000" dirty="0" smtClean="0"/>
              <a:t>Good news people in a bad news world</a:t>
            </a:r>
            <a:endParaRPr lang="en-GB" sz="2800" dirty="0"/>
          </a:p>
        </p:txBody>
      </p:sp>
      <p:sp>
        <p:nvSpPr>
          <p:cNvPr id="3" name="Content Placeholder 2"/>
          <p:cNvSpPr>
            <a:spLocks noGrp="1"/>
          </p:cNvSpPr>
          <p:nvPr>
            <p:ph idx="1"/>
          </p:nvPr>
        </p:nvSpPr>
        <p:spPr>
          <a:xfrm>
            <a:off x="838200" y="1540933"/>
            <a:ext cx="10515600" cy="5024624"/>
          </a:xfrm>
        </p:spPr>
        <p:txBody>
          <a:bodyPr>
            <a:normAutofit fontScale="92500" lnSpcReduction="20000"/>
          </a:bodyPr>
          <a:lstStyle/>
          <a:p>
            <a:pPr marL="0" indent="0" algn="ctr">
              <a:buNone/>
            </a:pPr>
            <a:r>
              <a:rPr lang="en-GB" sz="3200" i="1" dirty="0">
                <a:solidFill>
                  <a:srgbClr val="FF0000"/>
                </a:solidFill>
              </a:rPr>
              <a:t>There is another way, a </a:t>
            </a:r>
            <a:r>
              <a:rPr lang="en-GB" sz="3200" b="1" i="1" dirty="0">
                <a:solidFill>
                  <a:srgbClr val="FF0000"/>
                </a:solidFill>
              </a:rPr>
              <a:t>better</a:t>
            </a:r>
            <a:r>
              <a:rPr lang="en-GB" sz="3200" i="1" dirty="0">
                <a:solidFill>
                  <a:srgbClr val="FF0000"/>
                </a:solidFill>
              </a:rPr>
              <a:t> </a:t>
            </a:r>
            <a:r>
              <a:rPr lang="en-GB" sz="3200" i="1" dirty="0" smtClean="0">
                <a:solidFill>
                  <a:srgbClr val="FF0000"/>
                </a:solidFill>
              </a:rPr>
              <a:t>way</a:t>
            </a:r>
          </a:p>
          <a:p>
            <a:pPr marL="0" indent="0" algn="ctr">
              <a:buNone/>
            </a:pPr>
            <a:endParaRPr lang="en-GB" sz="3200" i="1" dirty="0">
              <a:solidFill>
                <a:srgbClr val="FF0000"/>
              </a:solidFill>
            </a:endParaRPr>
          </a:p>
          <a:p>
            <a:pPr marL="0" indent="0">
              <a:buNone/>
            </a:pPr>
            <a:r>
              <a:rPr lang="en-GB" sz="3200" dirty="0"/>
              <a:t>We are Citizens of Heaven and ambassadors of the </a:t>
            </a:r>
            <a:r>
              <a:rPr lang="en-GB" sz="3200" dirty="0" err="1"/>
              <a:t>KoG</a:t>
            </a:r>
            <a:r>
              <a:rPr lang="en-GB" sz="3200" dirty="0"/>
              <a:t>, we represent a different way of living that draws down God’s transforming power </a:t>
            </a:r>
            <a:r>
              <a:rPr lang="en-GB" sz="3200" b="1" dirty="0"/>
              <a:t>now</a:t>
            </a:r>
            <a:r>
              <a:rPr lang="en-GB" sz="3200" dirty="0"/>
              <a:t>. Most importantly, this Kingdom has a King, and that anyone who believes in Jesus as their saviour and their Lord is welcome to </a:t>
            </a:r>
            <a:r>
              <a:rPr lang="en-GB" sz="3200" b="1" dirty="0"/>
              <a:t>full citizenship</a:t>
            </a:r>
            <a:r>
              <a:rPr lang="en-GB" sz="3200" dirty="0" smtClean="0"/>
              <a:t>.</a:t>
            </a:r>
          </a:p>
          <a:p>
            <a:pPr marL="0" indent="0">
              <a:buNone/>
            </a:pPr>
            <a:endParaRPr lang="en-GB" sz="1700" dirty="0"/>
          </a:p>
          <a:p>
            <a:pPr marL="0" indent="0" algn="ctr">
              <a:buNone/>
            </a:pPr>
            <a:r>
              <a:rPr lang="en-GB" sz="2600" dirty="0">
                <a:solidFill>
                  <a:srgbClr val="7030A0"/>
                </a:solidFill>
              </a:rPr>
              <a:t>27 Whatever happens, conduct yourselves in a manner worthy of the gospel of Christ. Then, whether I come and see you or only hear about you in my absence, I will know that you stand firm in the one Spirit, striving together as one for the faith of the gospel 28 without being frightened in any way by those who oppose you. This is a sign to them that they will be destroyed, but that you will be saved—and that by God.</a:t>
            </a:r>
            <a:endParaRPr lang="en-GB" sz="2600" dirty="0" smtClean="0">
              <a:solidFill>
                <a:srgbClr val="7030A0"/>
              </a:solidFill>
            </a:endParaRPr>
          </a:p>
        </p:txBody>
      </p:sp>
    </p:spTree>
    <p:extLst>
      <p:ext uri="{BB962C8B-B14F-4D97-AF65-F5344CB8AC3E}">
        <p14:creationId xmlns:p14="http://schemas.microsoft.com/office/powerpoint/2010/main" val="151506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smtClean="0"/>
              <a:t>Conclusion</a:t>
            </a:r>
            <a:r>
              <a:rPr lang="en-GB" sz="4000" dirty="0" smtClean="0"/>
              <a:t/>
            </a:r>
            <a:br>
              <a:rPr lang="en-GB" sz="4000" dirty="0" smtClean="0"/>
            </a:br>
            <a:r>
              <a:rPr lang="en-GB" sz="4000" dirty="0" smtClean="0"/>
              <a:t>Prayer</a:t>
            </a:r>
            <a:endParaRPr lang="en-GB" sz="2800" dirty="0"/>
          </a:p>
        </p:txBody>
      </p:sp>
      <p:sp>
        <p:nvSpPr>
          <p:cNvPr id="3" name="Content Placeholder 2"/>
          <p:cNvSpPr>
            <a:spLocks noGrp="1"/>
          </p:cNvSpPr>
          <p:nvPr>
            <p:ph idx="1"/>
          </p:nvPr>
        </p:nvSpPr>
        <p:spPr>
          <a:xfrm>
            <a:off x="838200" y="1540933"/>
            <a:ext cx="10515600" cy="5024624"/>
          </a:xfrm>
        </p:spPr>
        <p:txBody>
          <a:bodyPr>
            <a:normAutofit/>
          </a:bodyPr>
          <a:lstStyle/>
          <a:p>
            <a:pPr marL="0" indent="0" algn="ctr">
              <a:spcBef>
                <a:spcPts val="1800"/>
              </a:spcBef>
              <a:buNone/>
            </a:pPr>
            <a:r>
              <a:rPr lang="en-GB" sz="2600" i="1" dirty="0"/>
              <a:t>Father please help us to be good Citizens of Heaven, to attach ourselves to the things of your Kingdom </a:t>
            </a:r>
            <a:r>
              <a:rPr lang="en-GB" sz="2600" i="1" dirty="0" smtClean="0"/>
              <a:t>and </a:t>
            </a:r>
            <a:r>
              <a:rPr lang="en-GB" sz="2600" i="1" dirty="0"/>
              <a:t>hold lightly to the things of this world.</a:t>
            </a:r>
            <a:endParaRPr lang="en-GB" sz="2600" dirty="0"/>
          </a:p>
          <a:p>
            <a:pPr marL="0" indent="0" algn="ctr">
              <a:spcBef>
                <a:spcPts val="1800"/>
              </a:spcBef>
              <a:buNone/>
            </a:pPr>
            <a:r>
              <a:rPr lang="en-GB" sz="2600" i="1" dirty="0"/>
              <a:t>Help us to press on, to grab hold of what you have for us, to keep learning </a:t>
            </a:r>
            <a:r>
              <a:rPr lang="en-GB" sz="2600" i="1" dirty="0" smtClean="0"/>
              <a:t>and </a:t>
            </a:r>
            <a:r>
              <a:rPr lang="en-GB" sz="2600" i="1" dirty="0"/>
              <a:t>to live up to what we have learnt as we </a:t>
            </a:r>
            <a:r>
              <a:rPr lang="en-GB" sz="2600" b="1" i="1" dirty="0"/>
              <a:t>continue</a:t>
            </a:r>
            <a:r>
              <a:rPr lang="en-GB" sz="2600" i="1" dirty="0"/>
              <a:t> to press on in you.</a:t>
            </a:r>
            <a:endParaRPr lang="en-GB" sz="2600" dirty="0"/>
          </a:p>
          <a:p>
            <a:pPr marL="0" indent="0" algn="ctr">
              <a:spcBef>
                <a:spcPts val="1800"/>
              </a:spcBef>
              <a:buNone/>
            </a:pPr>
            <a:r>
              <a:rPr lang="en-GB" sz="2600" i="1" dirty="0"/>
              <a:t>Help us to recognise that we </a:t>
            </a:r>
            <a:r>
              <a:rPr lang="en-GB" sz="2600" b="1" i="1" dirty="0"/>
              <a:t>are</a:t>
            </a:r>
            <a:r>
              <a:rPr lang="en-GB" sz="2600" i="1" dirty="0"/>
              <a:t> ambassadors of your </a:t>
            </a:r>
            <a:r>
              <a:rPr lang="en-GB" sz="2600" i="1"/>
              <a:t>Kingdom </a:t>
            </a:r>
            <a:r>
              <a:rPr lang="en-GB" sz="2600" i="1" smtClean="0"/>
              <a:t>living </a:t>
            </a:r>
            <a:r>
              <a:rPr lang="en-GB" sz="2600" i="1" dirty="0"/>
              <a:t>in this </a:t>
            </a:r>
            <a:r>
              <a:rPr lang="en-GB" sz="2600" i="1" dirty="0" smtClean="0"/>
              <a:t>world and </a:t>
            </a:r>
            <a:r>
              <a:rPr lang="en-GB" sz="2600" i="1" dirty="0"/>
              <a:t>help us to represent </a:t>
            </a:r>
            <a:r>
              <a:rPr lang="en-GB" sz="2600" b="1" i="1" dirty="0"/>
              <a:t>you</a:t>
            </a:r>
            <a:r>
              <a:rPr lang="en-GB" sz="2600" i="1" dirty="0"/>
              <a:t> well.</a:t>
            </a:r>
            <a:endParaRPr lang="en-GB" sz="2600" dirty="0"/>
          </a:p>
          <a:p>
            <a:pPr marL="0" indent="0" algn="ctr">
              <a:spcBef>
                <a:spcPts val="1800"/>
              </a:spcBef>
              <a:buNone/>
            </a:pPr>
            <a:r>
              <a:rPr lang="en-GB" sz="2600" i="1" dirty="0"/>
              <a:t>Help us to trust you and </a:t>
            </a:r>
            <a:r>
              <a:rPr lang="en-GB" sz="2600" b="1" i="1" dirty="0"/>
              <a:t>your</a:t>
            </a:r>
            <a:r>
              <a:rPr lang="en-GB" sz="2600" i="1" dirty="0"/>
              <a:t> wisdom, preferring it to our own.</a:t>
            </a:r>
            <a:endParaRPr lang="en-GB" sz="2600" dirty="0"/>
          </a:p>
          <a:p>
            <a:pPr marL="0" indent="0" algn="ctr">
              <a:spcBef>
                <a:spcPts val="1800"/>
              </a:spcBef>
              <a:buNone/>
            </a:pPr>
            <a:r>
              <a:rPr lang="en-GB" sz="2600" i="1" dirty="0"/>
              <a:t>Help us Lord to start each day intending to do this, </a:t>
            </a:r>
            <a:r>
              <a:rPr lang="en-GB" sz="2600" i="1" dirty="0" smtClean="0"/>
              <a:t/>
            </a:r>
            <a:br>
              <a:rPr lang="en-GB" sz="2600" i="1" dirty="0" smtClean="0"/>
            </a:br>
            <a:r>
              <a:rPr lang="en-GB" sz="2600" i="1" dirty="0" smtClean="0"/>
              <a:t>and </a:t>
            </a:r>
            <a:r>
              <a:rPr lang="en-GB" sz="2600" i="1" dirty="0"/>
              <a:t>to accept your forgiveness when we don’t</a:t>
            </a:r>
            <a:endParaRPr lang="en-GB" sz="2600" dirty="0"/>
          </a:p>
          <a:p>
            <a:pPr marL="0" indent="0" algn="ctr">
              <a:spcBef>
                <a:spcPts val="1800"/>
              </a:spcBef>
              <a:buNone/>
            </a:pPr>
            <a:r>
              <a:rPr lang="en-GB" sz="2600" i="1" dirty="0"/>
              <a:t>For your glory Lord… </a:t>
            </a:r>
            <a:r>
              <a:rPr lang="en-GB" sz="2600" b="1" i="1" dirty="0"/>
              <a:t>Amen</a:t>
            </a:r>
            <a:r>
              <a:rPr lang="en-GB" sz="2600" i="1" dirty="0"/>
              <a:t>.</a:t>
            </a:r>
            <a:endParaRPr lang="en-GB" sz="2600" dirty="0"/>
          </a:p>
          <a:p>
            <a:pPr marL="0" indent="0">
              <a:buNone/>
            </a:pPr>
            <a:endParaRPr lang="en-GB" sz="3200" dirty="0" smtClean="0"/>
          </a:p>
        </p:txBody>
      </p:sp>
    </p:spTree>
    <p:extLst>
      <p:ext uri="{BB962C8B-B14F-4D97-AF65-F5344CB8AC3E}">
        <p14:creationId xmlns:p14="http://schemas.microsoft.com/office/powerpoint/2010/main" val="2216062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859" y="264467"/>
            <a:ext cx="10592829" cy="5957042"/>
          </a:xfrm>
          <a:prstGeom prst="rect">
            <a:avLst/>
          </a:prstGeom>
        </p:spPr>
      </p:pic>
      <p:sp>
        <p:nvSpPr>
          <p:cNvPr id="7" name="Subtitle 2"/>
          <p:cNvSpPr>
            <a:spLocks noGrp="1"/>
          </p:cNvSpPr>
          <p:nvPr>
            <p:ph type="subTitle" idx="1"/>
          </p:nvPr>
        </p:nvSpPr>
        <p:spPr>
          <a:xfrm>
            <a:off x="1524000" y="6221508"/>
            <a:ext cx="9144000" cy="426427"/>
          </a:xfrm>
        </p:spPr>
        <p:txBody>
          <a:bodyPr/>
          <a:lstStyle/>
          <a:p>
            <a:r>
              <a:rPr lang="en-GB" dirty="0" smtClean="0"/>
              <a:t>Pont du Gard – What did the Romans ever do for us?</a:t>
            </a:r>
          </a:p>
        </p:txBody>
      </p:sp>
    </p:spTree>
    <p:extLst>
      <p:ext uri="{BB962C8B-B14F-4D97-AF65-F5344CB8AC3E}">
        <p14:creationId xmlns:p14="http://schemas.microsoft.com/office/powerpoint/2010/main" val="118777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8650"/>
            <a:ext cx="10515600" cy="615177"/>
          </a:xfrm>
          <a:solidFill>
            <a:schemeClr val="bg1">
              <a:lumMod val="85000"/>
            </a:schemeClr>
          </a:solidFill>
        </p:spPr>
        <p:txBody>
          <a:bodyPr anchor="t">
            <a:noAutofit/>
          </a:bodyPr>
          <a:lstStyle/>
          <a:p>
            <a:r>
              <a:rPr lang="en-GB" sz="4000" dirty="0"/>
              <a:t>Philippians </a:t>
            </a:r>
            <a:r>
              <a:rPr lang="en-GB" sz="4000" dirty="0" smtClean="0"/>
              <a:t>3:1-11</a:t>
            </a:r>
            <a:endParaRPr lang="en-GB" sz="4000" dirty="0"/>
          </a:p>
        </p:txBody>
      </p:sp>
      <p:sp>
        <p:nvSpPr>
          <p:cNvPr id="3" name="Content Placeholder 2"/>
          <p:cNvSpPr>
            <a:spLocks noGrp="1"/>
          </p:cNvSpPr>
          <p:nvPr>
            <p:ph idx="1"/>
          </p:nvPr>
        </p:nvSpPr>
        <p:spPr>
          <a:xfrm>
            <a:off x="395415" y="963827"/>
            <a:ext cx="11359979" cy="5684108"/>
          </a:xfrm>
        </p:spPr>
        <p:txBody>
          <a:bodyPr>
            <a:normAutofit fontScale="92500" lnSpcReduction="10000"/>
          </a:bodyPr>
          <a:lstStyle/>
          <a:p>
            <a:pPr marL="0" indent="0" algn="ctr">
              <a:buNone/>
            </a:pPr>
            <a:r>
              <a:rPr lang="en-GB" sz="2400" dirty="0">
                <a:solidFill>
                  <a:srgbClr val="7030A0"/>
                </a:solidFill>
              </a:rPr>
              <a:t>Ch3 Whatever happens, my dear brothers and sisters, rejoice in the Lord. I never get tired of telling you these things, and I do it to safeguard your faith.</a:t>
            </a:r>
          </a:p>
          <a:p>
            <a:pPr marL="0" indent="0" algn="ctr">
              <a:buNone/>
            </a:pPr>
            <a:r>
              <a:rPr lang="en-GB" sz="2400" dirty="0">
                <a:solidFill>
                  <a:srgbClr val="7030A0"/>
                </a:solidFill>
              </a:rPr>
              <a:t>2 Watch out for those dogs, those people who do evil, those mutilators who say you must be circumcised to be saved. 3 For we who worship by the Spirit of God are the ones who are truly circumcised. We rely on what Christ Jesus has done for us. We put no confidence in human effort, 4 though I could have confidence in my own effort if anyone could. Indeed, if others have reason for confidence in their own efforts, I have even more!</a:t>
            </a:r>
          </a:p>
          <a:p>
            <a:pPr marL="0" indent="0" algn="ctr">
              <a:buNone/>
            </a:pPr>
            <a:r>
              <a:rPr lang="en-GB" sz="2400" dirty="0">
                <a:solidFill>
                  <a:srgbClr val="7030A0"/>
                </a:solidFill>
              </a:rPr>
              <a:t>5 I was circumcised when I was eight days old. I am a pure-blooded citizen of Israel and a member of the tribe of Benjamin—a real Hebrew if there ever was one! I was a member of the Pharisees, who demand the strictest obedience to the Jewish law. 6 I was so zealous that I harshly persecuted the church. And as for righteousness, I obeyed the law without fault.</a:t>
            </a:r>
          </a:p>
          <a:p>
            <a:pPr marL="0" indent="0" algn="ctr">
              <a:buNone/>
            </a:pPr>
            <a:r>
              <a:rPr lang="en-GB" sz="2400" dirty="0">
                <a:solidFill>
                  <a:srgbClr val="7030A0"/>
                </a:solidFill>
              </a:rPr>
              <a:t>7 I once thought these things were valuable, but now I consider them worthless because of what Christ has done. 8 Yes, everything else is worthless when compared with the infinite value of knowing Christ Jesus my Lord. For his sake I have discarded everything else, counting it all as garbage, so that I could gain Christ 9 and become one with him. I no longer count on my own righteousness through obeying the law; rather, I become righteous through faith in Christ. For God’s way of making us right with himself depends on faith. 10 I want to know Christ and experience the mighty power that raised him from the dead. I want to suffer with him, sharing in his death, 11 so that one way or another I will experience the resurrection from the dead!</a:t>
            </a:r>
          </a:p>
          <a:p>
            <a:pPr marL="0" indent="0" algn="ctr">
              <a:buNone/>
            </a:pPr>
            <a:endParaRPr lang="en-GB" sz="2000" dirty="0"/>
          </a:p>
        </p:txBody>
      </p:sp>
    </p:spTree>
    <p:extLst>
      <p:ext uri="{BB962C8B-B14F-4D97-AF65-F5344CB8AC3E}">
        <p14:creationId xmlns:p14="http://schemas.microsoft.com/office/powerpoint/2010/main" val="3696475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3826"/>
            <a:ext cx="10515600" cy="5659396"/>
          </a:xfrm>
        </p:spPr>
        <p:txBody>
          <a:bodyPr>
            <a:normAutofit/>
          </a:bodyPr>
          <a:lstStyle/>
          <a:p>
            <a:pPr lvl="0"/>
            <a:r>
              <a:rPr lang="en-GB" sz="3200" dirty="0" smtClean="0"/>
              <a:t>The old ways of thinking and being, the old measures are worthless by comparison with…</a:t>
            </a:r>
          </a:p>
          <a:p>
            <a:pPr lvl="1"/>
            <a:endParaRPr lang="en-GB" sz="1600" dirty="0" smtClean="0"/>
          </a:p>
          <a:p>
            <a:r>
              <a:rPr lang="en-GB" sz="3200" dirty="0" smtClean="0"/>
              <a:t>Knowing </a:t>
            </a:r>
            <a:r>
              <a:rPr lang="en-GB" sz="3200" dirty="0"/>
              <a:t>Jesus Christ our Lord </a:t>
            </a:r>
            <a:r>
              <a:rPr lang="en-GB" sz="3200" dirty="0" smtClean="0"/>
              <a:t>better.</a:t>
            </a:r>
          </a:p>
          <a:p>
            <a:pPr lvl="1"/>
            <a:r>
              <a:rPr lang="en-GB" dirty="0" smtClean="0"/>
              <a:t>Grow our faith and our righteousness.</a:t>
            </a:r>
          </a:p>
          <a:p>
            <a:pPr lvl="1"/>
            <a:r>
              <a:rPr lang="en-GB" dirty="0" smtClean="0"/>
              <a:t>Experience his power.</a:t>
            </a:r>
          </a:p>
          <a:p>
            <a:pPr lvl="1"/>
            <a:endParaRPr lang="en-GB" dirty="0"/>
          </a:p>
          <a:p>
            <a:r>
              <a:rPr lang="en-GB" sz="3200" dirty="0" smtClean="0"/>
              <a:t>A </a:t>
            </a:r>
            <a:r>
              <a:rPr lang="en-GB" sz="3200" dirty="0"/>
              <a:t>righteousness measured by God on his terms</a:t>
            </a:r>
            <a:r>
              <a:rPr lang="en-GB" sz="3200" dirty="0" smtClean="0"/>
              <a:t>.</a:t>
            </a:r>
          </a:p>
          <a:p>
            <a:pPr lvl="1"/>
            <a:endParaRPr lang="en-GB" dirty="0" smtClean="0"/>
          </a:p>
          <a:p>
            <a:r>
              <a:rPr lang="en-GB" sz="3200" dirty="0"/>
              <a:t>R</a:t>
            </a:r>
            <a:r>
              <a:rPr lang="en-GB" sz="3200" dirty="0" smtClean="0"/>
              <a:t>emoval </a:t>
            </a:r>
            <a:r>
              <a:rPr lang="en-GB" sz="3200" dirty="0"/>
              <a:t>of all that limits and spoils, so that we can freely worship by the Spirit of God in our </a:t>
            </a:r>
            <a:r>
              <a:rPr lang="en-GB" sz="3200" dirty="0" smtClean="0"/>
              <a:t>heart</a:t>
            </a:r>
            <a:endParaRPr lang="en-GB" sz="3200" dirty="0"/>
          </a:p>
        </p:txBody>
      </p:sp>
      <p:sp>
        <p:nvSpPr>
          <p:cNvPr id="5" name="Title 1"/>
          <p:cNvSpPr txBox="1">
            <a:spLocks/>
          </p:cNvSpPr>
          <p:nvPr/>
        </p:nvSpPr>
        <p:spPr>
          <a:xfrm>
            <a:off x="838200" y="348650"/>
            <a:ext cx="10515600" cy="615177"/>
          </a:xfrm>
          <a:prstGeom prst="rect">
            <a:avLst/>
          </a:prstGeom>
          <a:solidFill>
            <a:schemeClr val="bg1">
              <a:lumMod val="85000"/>
            </a:schemeClr>
          </a:soli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smtClean="0"/>
              <a:t>Philippians 3:1-11</a:t>
            </a:r>
            <a:endParaRPr lang="en-GB" sz="4000" dirty="0"/>
          </a:p>
        </p:txBody>
      </p:sp>
    </p:spTree>
    <p:extLst>
      <p:ext uri="{BB962C8B-B14F-4D97-AF65-F5344CB8AC3E}">
        <p14:creationId xmlns:p14="http://schemas.microsoft.com/office/powerpoint/2010/main" val="183800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8650"/>
            <a:ext cx="10515600" cy="615177"/>
          </a:xfrm>
          <a:solidFill>
            <a:schemeClr val="bg1">
              <a:lumMod val="85000"/>
            </a:schemeClr>
          </a:solidFill>
        </p:spPr>
        <p:txBody>
          <a:bodyPr anchor="t">
            <a:noAutofit/>
          </a:bodyPr>
          <a:lstStyle/>
          <a:p>
            <a:r>
              <a:rPr lang="en-GB" sz="4000" dirty="0"/>
              <a:t>Philippians </a:t>
            </a:r>
            <a:r>
              <a:rPr lang="en-GB" sz="4000" dirty="0" smtClean="0"/>
              <a:t>3:12-4:1</a:t>
            </a:r>
            <a:endParaRPr lang="en-GB" sz="4000" dirty="0"/>
          </a:p>
        </p:txBody>
      </p:sp>
      <p:sp>
        <p:nvSpPr>
          <p:cNvPr id="3" name="Content Placeholder 2"/>
          <p:cNvSpPr>
            <a:spLocks noGrp="1"/>
          </p:cNvSpPr>
          <p:nvPr>
            <p:ph idx="1"/>
          </p:nvPr>
        </p:nvSpPr>
        <p:spPr>
          <a:xfrm>
            <a:off x="395415" y="963827"/>
            <a:ext cx="11359979" cy="5684108"/>
          </a:xfrm>
        </p:spPr>
        <p:txBody>
          <a:bodyPr>
            <a:normAutofit fontScale="92500"/>
          </a:bodyPr>
          <a:lstStyle/>
          <a:p>
            <a:pPr marL="0" indent="0" algn="ctr">
              <a:buNone/>
            </a:pPr>
            <a:r>
              <a:rPr lang="en-GB" sz="2400" dirty="0">
                <a:solidFill>
                  <a:srgbClr val="7030A0"/>
                </a:solidFill>
              </a:rPr>
              <a:t>12 I don’t mean to say that I have already achieved these things or that I have already reached perfection. But I press on to possess that perfection for which Christ Jesus first possessed me. 13 No, dear brothers and sisters, I have not achieved it, but I focus on this one thing: Forgetting the past and looking forward to what lies ahead, 14 I press on to reach the end of the race and receive the heavenly prize for which God, through Christ Jesus, is calling us.</a:t>
            </a:r>
          </a:p>
          <a:p>
            <a:pPr marL="0" indent="0" algn="ctr">
              <a:buNone/>
            </a:pPr>
            <a:r>
              <a:rPr lang="en-GB" sz="2400" dirty="0">
                <a:solidFill>
                  <a:srgbClr val="7030A0"/>
                </a:solidFill>
              </a:rPr>
              <a:t>15 Let all who are spiritually mature agree on these things. If you disagree on some point, I believe God will make it plain to you. 16 But we must hold on to the progress we have already made.</a:t>
            </a:r>
          </a:p>
          <a:p>
            <a:pPr marL="0" indent="0" algn="ctr">
              <a:buNone/>
            </a:pPr>
            <a:r>
              <a:rPr lang="en-GB" sz="2400" dirty="0">
                <a:solidFill>
                  <a:srgbClr val="7030A0"/>
                </a:solidFill>
              </a:rPr>
              <a:t>17 Dear brothers and sisters, pattern your lives after mine, and learn from those who follow our example. 18 For I have told you often before, and I say it again with tears in my eyes, that there are many whose conduct shows they are really enemies of the cross of Christ. 19 They are headed for destruction. Their god is their appetite, they brag about shameful things, and they think only about this life here on earth. 20 But we are citizens of heaven, where the Lord Jesus Christ lives. And we are eagerly waiting for him to return as our Saviour. 21 He will take our weak mortal bodies and change them into glorious bodies like his own, using the same power with which he will bring everything under his control.</a:t>
            </a:r>
          </a:p>
          <a:p>
            <a:pPr marL="0" indent="0" algn="ctr">
              <a:buNone/>
            </a:pPr>
            <a:r>
              <a:rPr lang="en-GB" sz="2400" dirty="0">
                <a:solidFill>
                  <a:srgbClr val="7030A0"/>
                </a:solidFill>
              </a:rPr>
              <a:t>Ch4 Therefore, my brothers and sisters, you whom I love and long for, my joy and crown, stand firm in the Lord in this way, dear friends!</a:t>
            </a:r>
          </a:p>
          <a:p>
            <a:pPr marL="0" indent="0" algn="ctr">
              <a:buNone/>
            </a:pPr>
            <a:endParaRPr lang="en-GB" sz="2000" dirty="0"/>
          </a:p>
        </p:txBody>
      </p:sp>
    </p:spTree>
    <p:extLst>
      <p:ext uri="{BB962C8B-B14F-4D97-AF65-F5344CB8AC3E}">
        <p14:creationId xmlns:p14="http://schemas.microsoft.com/office/powerpoint/2010/main" val="3165302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3826"/>
            <a:ext cx="10515600" cy="5659396"/>
          </a:xfrm>
        </p:spPr>
        <p:txBody>
          <a:bodyPr>
            <a:normAutofit/>
          </a:bodyPr>
          <a:lstStyle/>
          <a:p>
            <a:pPr lvl="0"/>
            <a:r>
              <a:rPr lang="en-GB" sz="3200" dirty="0"/>
              <a:t>Not just where I am going but how I am going to get </a:t>
            </a:r>
            <a:r>
              <a:rPr lang="en-GB" sz="3200" dirty="0" smtClean="0"/>
              <a:t>there.</a:t>
            </a:r>
          </a:p>
          <a:p>
            <a:pPr lvl="1"/>
            <a:endParaRPr lang="en-GB" sz="1600" dirty="0" smtClean="0"/>
          </a:p>
          <a:p>
            <a:pPr lvl="0"/>
            <a:r>
              <a:rPr lang="en-GB" sz="3200" dirty="0" smtClean="0"/>
              <a:t>Don’t settle for what you have, always onwards and upwards.</a:t>
            </a:r>
          </a:p>
          <a:p>
            <a:pPr lvl="1"/>
            <a:endParaRPr lang="en-GB" sz="1600" dirty="0" smtClean="0"/>
          </a:p>
          <a:p>
            <a:r>
              <a:rPr lang="en-GB" sz="3200" dirty="0" smtClean="0"/>
              <a:t>Not about ‘getting out of here’, its about drawing God’s transformational power down now.</a:t>
            </a:r>
          </a:p>
          <a:p>
            <a:pPr lvl="1"/>
            <a:endParaRPr lang="en-GB" sz="1600" dirty="0" smtClean="0"/>
          </a:p>
          <a:p>
            <a:r>
              <a:rPr lang="en-GB" sz="3200" dirty="0" smtClean="0"/>
              <a:t>Issues are always the same:</a:t>
            </a:r>
          </a:p>
          <a:p>
            <a:pPr lvl="1"/>
            <a:r>
              <a:rPr lang="en-GB" dirty="0"/>
              <a:t>There is an empire that wants your allegiance and puts pressure on you.</a:t>
            </a:r>
          </a:p>
          <a:p>
            <a:pPr lvl="1"/>
            <a:r>
              <a:rPr lang="en-GB" dirty="0"/>
              <a:t>There is pressure from false teaching. </a:t>
            </a:r>
          </a:p>
        </p:txBody>
      </p:sp>
      <p:sp>
        <p:nvSpPr>
          <p:cNvPr id="5" name="Title 1"/>
          <p:cNvSpPr txBox="1">
            <a:spLocks/>
          </p:cNvSpPr>
          <p:nvPr/>
        </p:nvSpPr>
        <p:spPr>
          <a:xfrm>
            <a:off x="838200" y="348650"/>
            <a:ext cx="10515600" cy="615177"/>
          </a:xfrm>
          <a:prstGeom prst="rect">
            <a:avLst/>
          </a:prstGeom>
          <a:solidFill>
            <a:schemeClr val="bg1">
              <a:lumMod val="85000"/>
            </a:schemeClr>
          </a:soli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smtClean="0"/>
              <a:t>Philippians </a:t>
            </a:r>
            <a:r>
              <a:rPr lang="en-GB" sz="4000" dirty="0"/>
              <a:t>3:12-4:1</a:t>
            </a:r>
          </a:p>
        </p:txBody>
      </p:sp>
    </p:spTree>
    <p:extLst>
      <p:ext uri="{BB962C8B-B14F-4D97-AF65-F5344CB8AC3E}">
        <p14:creationId xmlns:p14="http://schemas.microsoft.com/office/powerpoint/2010/main" val="175851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8650"/>
            <a:ext cx="10515600" cy="615177"/>
          </a:xfrm>
          <a:solidFill>
            <a:schemeClr val="bg1">
              <a:lumMod val="85000"/>
            </a:schemeClr>
          </a:solidFill>
        </p:spPr>
        <p:txBody>
          <a:bodyPr anchor="t">
            <a:noAutofit/>
          </a:bodyPr>
          <a:lstStyle/>
          <a:p>
            <a:r>
              <a:rPr lang="en-GB" sz="4000" dirty="0"/>
              <a:t>Philippians </a:t>
            </a:r>
            <a:r>
              <a:rPr lang="en-GB" sz="4000" dirty="0" smtClean="0"/>
              <a:t>4:2-9</a:t>
            </a:r>
            <a:endParaRPr lang="en-GB" sz="4000" dirty="0"/>
          </a:p>
        </p:txBody>
      </p:sp>
      <p:sp>
        <p:nvSpPr>
          <p:cNvPr id="3" name="Content Placeholder 2"/>
          <p:cNvSpPr>
            <a:spLocks noGrp="1"/>
          </p:cNvSpPr>
          <p:nvPr>
            <p:ph idx="1"/>
          </p:nvPr>
        </p:nvSpPr>
        <p:spPr>
          <a:xfrm>
            <a:off x="395415" y="963827"/>
            <a:ext cx="11359979" cy="5684108"/>
          </a:xfrm>
        </p:spPr>
        <p:txBody>
          <a:bodyPr>
            <a:normAutofit/>
          </a:bodyPr>
          <a:lstStyle/>
          <a:p>
            <a:pPr marL="0" indent="0" algn="ctr">
              <a:buNone/>
            </a:pPr>
            <a:r>
              <a:rPr lang="en-GB" sz="2400" dirty="0">
                <a:solidFill>
                  <a:srgbClr val="7030A0"/>
                </a:solidFill>
              </a:rPr>
              <a:t>2 I plead with </a:t>
            </a:r>
            <a:r>
              <a:rPr lang="en-GB" sz="2400" dirty="0" err="1">
                <a:solidFill>
                  <a:srgbClr val="7030A0"/>
                </a:solidFill>
              </a:rPr>
              <a:t>Euodia</a:t>
            </a:r>
            <a:r>
              <a:rPr lang="en-GB" sz="2400" dirty="0">
                <a:solidFill>
                  <a:srgbClr val="7030A0"/>
                </a:solidFill>
              </a:rPr>
              <a:t> and I plead with </a:t>
            </a:r>
            <a:r>
              <a:rPr lang="en-GB" sz="2400" dirty="0" err="1">
                <a:solidFill>
                  <a:srgbClr val="7030A0"/>
                </a:solidFill>
              </a:rPr>
              <a:t>Syntyche</a:t>
            </a:r>
            <a:r>
              <a:rPr lang="en-GB" sz="2400" dirty="0">
                <a:solidFill>
                  <a:srgbClr val="7030A0"/>
                </a:solidFill>
              </a:rPr>
              <a:t> to be of the same mind in the Lord. 3 Yes, and I ask you, my true companion, help these women since they have contended at my side in the cause of the gospel, along with Clement and the rest of my co-workers, whose names are in the book of life.</a:t>
            </a:r>
          </a:p>
          <a:p>
            <a:pPr marL="0" indent="0" algn="ctr">
              <a:buNone/>
            </a:pPr>
            <a:r>
              <a:rPr lang="en-GB" sz="2400" dirty="0">
                <a:solidFill>
                  <a:srgbClr val="7030A0"/>
                </a:solidFill>
              </a:rPr>
              <a:t>4 Rejoice in the Lord always. I will say it again: Rejoice! 5 Let your gentleness be evident to all. The Lord is near. 6 Do not be anxious about anything, but in every situation, by prayer and petition, with thanksgiving, present your requests to God. 7 And the peace of God, which transcends all understanding, will guard your hearts and your minds in Christ Jesus.</a:t>
            </a:r>
          </a:p>
          <a:p>
            <a:pPr marL="0" indent="0" algn="ctr">
              <a:buNone/>
            </a:pPr>
            <a:r>
              <a:rPr lang="en-GB" sz="2400" dirty="0">
                <a:solidFill>
                  <a:srgbClr val="7030A0"/>
                </a:solidFill>
              </a:rPr>
              <a:t>8 Finally, brothers and sisters, whatever is true, whatever is noble, whatever is right, whatever is pure, whatever is lovely, whatever is admirable—if anything is excellent or praiseworthy—think about such things. 9 Whatever you have learned or received or heard from me, or seen in me—put it into practice. And the God of peace will be with you</a:t>
            </a:r>
            <a:r>
              <a:rPr lang="en-GB" sz="2400" dirty="0" smtClean="0">
                <a:solidFill>
                  <a:srgbClr val="7030A0"/>
                </a:solidFill>
              </a:rPr>
              <a:t>.</a:t>
            </a:r>
            <a:endParaRPr lang="en-GB" sz="2400" dirty="0">
              <a:solidFill>
                <a:srgbClr val="7030A0"/>
              </a:solidFill>
            </a:endParaRPr>
          </a:p>
        </p:txBody>
      </p:sp>
    </p:spTree>
    <p:extLst>
      <p:ext uri="{BB962C8B-B14F-4D97-AF65-F5344CB8AC3E}">
        <p14:creationId xmlns:p14="http://schemas.microsoft.com/office/powerpoint/2010/main" val="1357422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3826"/>
            <a:ext cx="10515600" cy="5659396"/>
          </a:xfrm>
        </p:spPr>
        <p:txBody>
          <a:bodyPr>
            <a:normAutofit/>
          </a:bodyPr>
          <a:lstStyle/>
          <a:p>
            <a:pPr lvl="0"/>
            <a:endParaRPr lang="en-GB" sz="3200" dirty="0" smtClean="0"/>
          </a:p>
          <a:p>
            <a:pPr marL="0" lvl="0" indent="0" algn="ctr">
              <a:buNone/>
            </a:pPr>
            <a:r>
              <a:rPr lang="en-GB" sz="3200" i="1" dirty="0" smtClean="0">
                <a:solidFill>
                  <a:srgbClr val="FF0000"/>
                </a:solidFill>
              </a:rPr>
              <a:t>Accepting </a:t>
            </a:r>
            <a:r>
              <a:rPr lang="en-GB" sz="3200" i="1" dirty="0">
                <a:solidFill>
                  <a:srgbClr val="FF0000"/>
                </a:solidFill>
              </a:rPr>
              <a:t>that we don’t know </a:t>
            </a:r>
            <a:r>
              <a:rPr lang="en-GB" sz="3200" b="1" i="1" dirty="0">
                <a:solidFill>
                  <a:srgbClr val="FF0000"/>
                </a:solidFill>
              </a:rPr>
              <a:t>everything</a:t>
            </a:r>
            <a:r>
              <a:rPr lang="en-GB" sz="3200" i="1" dirty="0">
                <a:solidFill>
                  <a:srgbClr val="FF0000"/>
                </a:solidFill>
              </a:rPr>
              <a:t> </a:t>
            </a:r>
            <a:r>
              <a:rPr lang="en-GB" sz="3200" i="1" dirty="0" smtClean="0">
                <a:solidFill>
                  <a:srgbClr val="FF0000"/>
                </a:solidFill>
              </a:rPr>
              <a:t/>
            </a:r>
            <a:br>
              <a:rPr lang="en-GB" sz="3200" i="1" dirty="0" smtClean="0">
                <a:solidFill>
                  <a:srgbClr val="FF0000"/>
                </a:solidFill>
              </a:rPr>
            </a:br>
            <a:r>
              <a:rPr lang="en-GB" sz="3200" i="1" dirty="0" smtClean="0">
                <a:solidFill>
                  <a:srgbClr val="FF0000"/>
                </a:solidFill>
              </a:rPr>
              <a:t>we </a:t>
            </a:r>
            <a:r>
              <a:rPr lang="en-GB" sz="3200" i="1" dirty="0">
                <a:solidFill>
                  <a:srgbClr val="FF0000"/>
                </a:solidFill>
              </a:rPr>
              <a:t>should live up to what we </a:t>
            </a:r>
            <a:r>
              <a:rPr lang="en-GB" sz="3200" b="1" i="1" dirty="0">
                <a:solidFill>
                  <a:srgbClr val="FF0000"/>
                </a:solidFill>
              </a:rPr>
              <a:t>do</a:t>
            </a:r>
            <a:r>
              <a:rPr lang="en-GB" sz="3200" i="1" dirty="0">
                <a:solidFill>
                  <a:srgbClr val="FF0000"/>
                </a:solidFill>
              </a:rPr>
              <a:t> </a:t>
            </a:r>
            <a:r>
              <a:rPr lang="en-GB" sz="3200" i="1" dirty="0" smtClean="0">
                <a:solidFill>
                  <a:srgbClr val="FF0000"/>
                </a:solidFill>
              </a:rPr>
              <a:t>know. </a:t>
            </a:r>
          </a:p>
          <a:p>
            <a:pPr lvl="0"/>
            <a:endParaRPr lang="en-GB" sz="3200" dirty="0" smtClean="0"/>
          </a:p>
          <a:p>
            <a:pPr lvl="0"/>
            <a:endParaRPr lang="en-GB" sz="3200" dirty="0" smtClean="0"/>
          </a:p>
          <a:p>
            <a:pPr lvl="0"/>
            <a:r>
              <a:rPr lang="en-GB" sz="3200" dirty="0"/>
              <a:t>Citizen of </a:t>
            </a:r>
            <a:r>
              <a:rPr lang="en-GB" sz="3200" dirty="0" smtClean="0"/>
              <a:t>Heaven:</a:t>
            </a:r>
          </a:p>
          <a:p>
            <a:pPr lvl="1"/>
            <a:r>
              <a:rPr lang="en-GB" dirty="0"/>
              <a:t>Be different</a:t>
            </a:r>
          </a:p>
          <a:p>
            <a:pPr lvl="1"/>
            <a:r>
              <a:rPr lang="en-GB" dirty="0"/>
              <a:t>Have a different perspective</a:t>
            </a:r>
          </a:p>
          <a:p>
            <a:pPr lvl="1"/>
            <a:r>
              <a:rPr lang="en-GB" dirty="0"/>
              <a:t>Be ambassadors</a:t>
            </a:r>
          </a:p>
          <a:p>
            <a:pPr marL="0" lvl="0" indent="0">
              <a:buNone/>
            </a:pPr>
            <a:endParaRPr lang="en-GB" sz="3200" dirty="0"/>
          </a:p>
        </p:txBody>
      </p:sp>
      <p:sp>
        <p:nvSpPr>
          <p:cNvPr id="5" name="Title 1"/>
          <p:cNvSpPr txBox="1">
            <a:spLocks/>
          </p:cNvSpPr>
          <p:nvPr/>
        </p:nvSpPr>
        <p:spPr>
          <a:xfrm>
            <a:off x="838200" y="348650"/>
            <a:ext cx="10515600" cy="615177"/>
          </a:xfrm>
          <a:prstGeom prst="rect">
            <a:avLst/>
          </a:prstGeom>
          <a:solidFill>
            <a:schemeClr val="bg1">
              <a:lumMod val="85000"/>
            </a:schemeClr>
          </a:soli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smtClean="0"/>
              <a:t>So what does that mean for us?</a:t>
            </a:r>
            <a:endParaRPr lang="en-GB" sz="4000" dirty="0"/>
          </a:p>
        </p:txBody>
      </p:sp>
    </p:spTree>
    <p:extLst>
      <p:ext uri="{BB962C8B-B14F-4D97-AF65-F5344CB8AC3E}">
        <p14:creationId xmlns:p14="http://schemas.microsoft.com/office/powerpoint/2010/main" val="457621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169"/>
          </a:xfrm>
          <a:solidFill>
            <a:schemeClr val="bg1">
              <a:lumMod val="85000"/>
            </a:schemeClr>
          </a:solidFill>
        </p:spPr>
        <p:txBody>
          <a:bodyPr anchor="t">
            <a:normAutofit fontScale="90000"/>
          </a:bodyPr>
          <a:lstStyle/>
          <a:p>
            <a:r>
              <a:rPr lang="en-GB" dirty="0"/>
              <a:t>So what does that mean for us?</a:t>
            </a:r>
            <a:br>
              <a:rPr lang="en-GB" dirty="0"/>
            </a:br>
            <a:r>
              <a:rPr lang="en-GB" sz="3600" dirty="0"/>
              <a:t>Be different</a:t>
            </a:r>
            <a:endParaRPr lang="en-GB" sz="2800" dirty="0"/>
          </a:p>
        </p:txBody>
      </p:sp>
      <p:sp>
        <p:nvSpPr>
          <p:cNvPr id="3" name="Content Placeholder 2"/>
          <p:cNvSpPr>
            <a:spLocks noGrp="1"/>
          </p:cNvSpPr>
          <p:nvPr>
            <p:ph idx="1"/>
          </p:nvPr>
        </p:nvSpPr>
        <p:spPr>
          <a:xfrm>
            <a:off x="838200" y="1549171"/>
            <a:ext cx="10515600" cy="4636030"/>
          </a:xfrm>
        </p:spPr>
        <p:txBody>
          <a:bodyPr>
            <a:normAutofit/>
          </a:bodyPr>
          <a:lstStyle/>
          <a:p>
            <a:pPr marL="0" indent="0" algn="ctr">
              <a:buNone/>
            </a:pPr>
            <a:r>
              <a:rPr lang="en-GB" sz="3200" i="1" dirty="0" smtClean="0">
                <a:solidFill>
                  <a:srgbClr val="FF0000"/>
                </a:solidFill>
              </a:rPr>
              <a:t>We are new creations. Don’t conform to the world, be transformed by the renewing of your mind.</a:t>
            </a:r>
          </a:p>
          <a:p>
            <a:pPr marL="457200" lvl="1" indent="0">
              <a:buNone/>
            </a:pPr>
            <a:endParaRPr lang="en-GB" dirty="0" smtClean="0"/>
          </a:p>
          <a:p>
            <a:pPr marL="0" indent="0">
              <a:buNone/>
            </a:pPr>
            <a:r>
              <a:rPr lang="en-GB" sz="3200" dirty="0" smtClean="0"/>
              <a:t>Citizens </a:t>
            </a:r>
            <a:r>
              <a:rPr lang="en-GB" sz="3200" dirty="0"/>
              <a:t>of </a:t>
            </a:r>
            <a:r>
              <a:rPr lang="en-GB" sz="3200" dirty="0" smtClean="0"/>
              <a:t>Heaven: </a:t>
            </a:r>
            <a:endParaRPr lang="en-GB" sz="3200" dirty="0"/>
          </a:p>
          <a:p>
            <a:pPr lvl="1"/>
            <a:r>
              <a:rPr lang="en-GB" dirty="0" smtClean="0"/>
              <a:t>Do </a:t>
            </a:r>
            <a:r>
              <a:rPr lang="en-GB" b="1" dirty="0"/>
              <a:t>their</a:t>
            </a:r>
            <a:r>
              <a:rPr lang="en-GB" dirty="0"/>
              <a:t> </a:t>
            </a:r>
            <a:r>
              <a:rPr lang="en-GB" b="1" dirty="0"/>
              <a:t>part</a:t>
            </a:r>
            <a:r>
              <a:rPr lang="en-GB" dirty="0"/>
              <a:t> without seeking the glory of accomplishment. </a:t>
            </a:r>
          </a:p>
          <a:p>
            <a:pPr lvl="1"/>
            <a:r>
              <a:rPr lang="en-GB" b="1" dirty="0" smtClean="0"/>
              <a:t>Persist</a:t>
            </a:r>
            <a:r>
              <a:rPr lang="en-GB" dirty="0" smtClean="0"/>
              <a:t> </a:t>
            </a:r>
            <a:r>
              <a:rPr lang="en-GB" dirty="0"/>
              <a:t>because God has spoken and they trust him, not out of human strength.</a:t>
            </a:r>
          </a:p>
          <a:p>
            <a:pPr lvl="1"/>
            <a:r>
              <a:rPr lang="en-GB" dirty="0" smtClean="0"/>
              <a:t>Have </a:t>
            </a:r>
            <a:r>
              <a:rPr lang="en-GB" b="1" dirty="0"/>
              <a:t>faith</a:t>
            </a:r>
            <a:r>
              <a:rPr lang="en-GB" dirty="0"/>
              <a:t> in the Lord Jesus Christ their saviour rather than in events or progress.</a:t>
            </a:r>
          </a:p>
          <a:p>
            <a:pPr lvl="1"/>
            <a:r>
              <a:rPr lang="en-GB" dirty="0" smtClean="0"/>
              <a:t>Are </a:t>
            </a:r>
            <a:r>
              <a:rPr lang="en-GB" b="1" dirty="0"/>
              <a:t>assured</a:t>
            </a:r>
            <a:r>
              <a:rPr lang="en-GB" dirty="0"/>
              <a:t> because they are on the side of God, but not arrogant because </a:t>
            </a:r>
            <a:r>
              <a:rPr lang="en-GB" dirty="0" smtClean="0"/>
              <a:t/>
            </a:r>
            <a:br>
              <a:rPr lang="en-GB" dirty="0" smtClean="0"/>
            </a:br>
            <a:r>
              <a:rPr lang="en-GB" b="1" dirty="0" smtClean="0"/>
              <a:t>all</a:t>
            </a:r>
            <a:r>
              <a:rPr lang="en-GB" dirty="0" smtClean="0"/>
              <a:t> </a:t>
            </a:r>
            <a:r>
              <a:rPr lang="en-GB" dirty="0"/>
              <a:t>the glory is His.</a:t>
            </a:r>
            <a:endParaRPr lang="en-GB" dirty="0" smtClean="0"/>
          </a:p>
        </p:txBody>
      </p:sp>
    </p:spTree>
    <p:extLst>
      <p:ext uri="{BB962C8B-B14F-4D97-AF65-F5344CB8AC3E}">
        <p14:creationId xmlns:p14="http://schemas.microsoft.com/office/powerpoint/2010/main" val="2965362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1843</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Citizen of Heaven  </vt:lpstr>
      <vt:lpstr>PowerPoint Presentation</vt:lpstr>
      <vt:lpstr>Philippians 3:1-11</vt:lpstr>
      <vt:lpstr>PowerPoint Presentation</vt:lpstr>
      <vt:lpstr>Philippians 3:12-4:1</vt:lpstr>
      <vt:lpstr>PowerPoint Presentation</vt:lpstr>
      <vt:lpstr>Philippians 4:2-9</vt:lpstr>
      <vt:lpstr>PowerPoint Presentation</vt:lpstr>
      <vt:lpstr>So what does that mean for us? Be different</vt:lpstr>
      <vt:lpstr>So what does that mean for us? Have a different perspective</vt:lpstr>
      <vt:lpstr>So what does that mean for us? Be ambassadors - 2 Corinthians 5:14-21</vt:lpstr>
      <vt:lpstr>So what does that mean for us? Be ambassadors</vt:lpstr>
      <vt:lpstr>Conclusion Good news people in a bad news world</vt:lpstr>
      <vt:lpstr>Conclusion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Morning</dc:title>
  <dc:creator>Harvey Fry</dc:creator>
  <cp:lastModifiedBy>Harvey Fry</cp:lastModifiedBy>
  <cp:revision>184</cp:revision>
  <cp:lastPrinted>2017-04-01T16:08:25Z</cp:lastPrinted>
  <dcterms:created xsi:type="dcterms:W3CDTF">2016-06-29T09:08:49Z</dcterms:created>
  <dcterms:modified xsi:type="dcterms:W3CDTF">2025-05-18T08:19:01Z</dcterms:modified>
</cp:coreProperties>
</file>