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8869F4-82FB-4869-9D0D-978E793CD2C6}" v="17" dt="2025-05-08T08:09:18.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31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5/8/2025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5/8/2025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5/8/2025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5/8/2025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26D2-F85F-8B17-11A3-7DD6B8634489}"/>
              </a:ext>
            </a:extLst>
          </p:cNvPr>
          <p:cNvSpPr>
            <a:spLocks noGrp="1"/>
          </p:cNvSpPr>
          <p:nvPr>
            <p:ph type="ctrTitle"/>
          </p:nvPr>
        </p:nvSpPr>
        <p:spPr/>
        <p:txBody>
          <a:bodyPr>
            <a:normAutofit/>
          </a:bodyPr>
          <a:lstStyle/>
          <a:p>
            <a:r>
              <a:rPr lang="en-US" sz="6600" dirty="0"/>
              <a:t>What Inspires Us to Worship</a:t>
            </a:r>
            <a:endParaRPr lang="en-GB" sz="6600" dirty="0"/>
          </a:p>
        </p:txBody>
      </p:sp>
      <p:sp>
        <p:nvSpPr>
          <p:cNvPr id="3" name="Subtitle 2">
            <a:extLst>
              <a:ext uri="{FF2B5EF4-FFF2-40B4-BE49-F238E27FC236}">
                <a16:creationId xmlns:a16="http://schemas.microsoft.com/office/drawing/2014/main" id="{7C13AC26-5597-687A-08F3-6F28BA16A98B}"/>
              </a:ext>
            </a:extLst>
          </p:cNvPr>
          <p:cNvSpPr>
            <a:spLocks noGrp="1"/>
          </p:cNvSpPr>
          <p:nvPr>
            <p:ph type="subTitle" idx="1"/>
          </p:nvPr>
        </p:nvSpPr>
        <p:spPr/>
        <p:txBody>
          <a:bodyPr/>
          <a:lstStyle/>
          <a:p>
            <a:r>
              <a:rPr lang="en-US" dirty="0"/>
              <a:t>Martin Pearson</a:t>
            </a:r>
            <a:endParaRPr lang="en-GB" dirty="0"/>
          </a:p>
        </p:txBody>
      </p:sp>
    </p:spTree>
    <p:extLst>
      <p:ext uri="{BB962C8B-B14F-4D97-AF65-F5344CB8AC3E}">
        <p14:creationId xmlns:p14="http://schemas.microsoft.com/office/powerpoint/2010/main" val="2154987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881F4-8344-1774-2029-5092F22D1EF7}"/>
              </a:ext>
            </a:extLst>
          </p:cNvPr>
          <p:cNvSpPr>
            <a:spLocks noGrp="1"/>
          </p:cNvSpPr>
          <p:nvPr>
            <p:ph type="body" sz="half" idx="2"/>
          </p:nvPr>
        </p:nvSpPr>
        <p:spPr>
          <a:xfrm>
            <a:off x="838994" y="756117"/>
            <a:ext cx="10514012" cy="5345766"/>
          </a:xfrm>
        </p:spPr>
        <p:txBody>
          <a:bodyPr>
            <a:normAutofit fontScale="92500" lnSpcReduction="20000"/>
          </a:bodyPr>
          <a:lstStyle/>
          <a:p>
            <a:pPr marL="457200">
              <a:buNone/>
            </a:pPr>
            <a:r>
              <a:rPr lang="en-US" sz="35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Job 38/39 </a:t>
            </a:r>
            <a:br>
              <a:rPr lang="en-US"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Where were you when I laid the foundations of the earth?</a:t>
            </a:r>
            <a:br>
              <a:rPr lang="en-GB"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Tell me, if you know so much.</a:t>
            </a:r>
            <a:br>
              <a:rPr lang="en-GB"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Who determined its dimensions and stretched out the surveying line?</a:t>
            </a:r>
            <a:br>
              <a:rPr lang="en-GB"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What supports its foundations, and who laid its cornerstone</a:t>
            </a:r>
            <a:br>
              <a:rPr lang="en-GB"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as the morning stars sang together and all the angels shouted for joy?</a:t>
            </a:r>
            <a:endParaRPr lang="en-GB" sz="26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buNone/>
            </a:pPr>
            <a:r>
              <a:rPr lang="en-GB" sz="30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 </a:t>
            </a:r>
            <a:endParaRPr lang="en-GB" sz="26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indent="457200">
              <a:buNone/>
            </a:pPr>
            <a:r>
              <a:rPr lang="en-US" sz="35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Ecclesiastes 3:11</a:t>
            </a:r>
            <a:endParaRPr lang="en-GB" sz="26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3500" kern="100" baseline="300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GB" sz="35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Yet God has made everything beautiful for its own time. He has planted eternity in the human heart </a:t>
            </a:r>
            <a:endParaRPr lang="en-GB" sz="26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95724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5CEE-4468-B732-576A-F3D9F67CA645}"/>
              </a:ext>
            </a:extLst>
          </p:cNvPr>
          <p:cNvSpPr>
            <a:spLocks noGrp="1"/>
          </p:cNvSpPr>
          <p:nvPr>
            <p:ph type="title"/>
          </p:nvPr>
        </p:nvSpPr>
        <p:spPr>
          <a:xfrm>
            <a:off x="838200" y="1951879"/>
            <a:ext cx="10515600" cy="3534344"/>
          </a:xfrm>
        </p:spPr>
        <p:txBody>
          <a:bodyPr>
            <a:normAutofit fontScale="90000"/>
          </a:bodyPr>
          <a:lstStyle/>
          <a:p>
            <a:pPr indent="457200"/>
            <a:br>
              <a:rPr lang="en-GB" sz="24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US" sz="32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John 1:1 –14 </a:t>
            </a:r>
            <a:br>
              <a:rPr lang="en-US" sz="32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In the beginning the Word already existed.</a:t>
            </a:r>
            <a:b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The Word was with God, and the Word was God.</a:t>
            </a:r>
            <a:b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He existed in the beginning with God.</a:t>
            </a:r>
            <a:b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God created everything through him, and nothing was created except through him.</a:t>
            </a:r>
            <a:b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The Word gave life to everything that was created, and his life brought light to everyone.</a:t>
            </a:r>
            <a:b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The light shines in the darkness, and the darkness can never extinguish it.</a:t>
            </a:r>
            <a:br>
              <a:rPr lang="en-GB" sz="24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 </a:t>
            </a:r>
            <a:br>
              <a:rPr lang="en-GB" sz="24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God sent a man, John the Baptist, to tell about the light so that everyone might believe because of his testimony. John himself was not the light; he was simply a witness to tell about the light. The one who is the true light, who gives light to everyone, was coming into the world.</a:t>
            </a:r>
            <a:br>
              <a:rPr lang="en-GB" sz="24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2800" b="1" kern="100" baseline="300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 </a:t>
            </a:r>
            <a:br>
              <a:rPr lang="en-GB" sz="24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endParaRPr lang="en-GB" dirty="0">
              <a:solidFill>
                <a:schemeClr val="tx1">
                  <a:lumMod val="95000"/>
                </a:schemeClr>
              </a:solidFill>
            </a:endParaRPr>
          </a:p>
        </p:txBody>
      </p:sp>
    </p:spTree>
    <p:extLst>
      <p:ext uri="{BB962C8B-B14F-4D97-AF65-F5344CB8AC3E}">
        <p14:creationId xmlns:p14="http://schemas.microsoft.com/office/powerpoint/2010/main" val="437067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A6120-1559-2122-9708-1E64127220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1493E-DA21-7FEE-0DC2-31D1D32DEDC8}"/>
              </a:ext>
            </a:extLst>
          </p:cNvPr>
          <p:cNvSpPr>
            <a:spLocks noGrp="1"/>
          </p:cNvSpPr>
          <p:nvPr>
            <p:ph type="title"/>
          </p:nvPr>
        </p:nvSpPr>
        <p:spPr>
          <a:xfrm>
            <a:off x="838200" y="1467784"/>
            <a:ext cx="10515600" cy="3534344"/>
          </a:xfrm>
        </p:spPr>
        <p:txBody>
          <a:bodyPr>
            <a:normAutofit fontScale="90000"/>
          </a:bodyPr>
          <a:lstStyle/>
          <a:p>
            <a:pPr indent="457200"/>
            <a:b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He came into the very world he created, but the world didn’t recognize him. He came to his own people, and even they rejected him. But to all who believed him and accepted him, he gave the right to become children of God. They are reborn—not with a physical birth resulting from human passion or plan, but a birth that comes from God.</a:t>
            </a:r>
            <a:br>
              <a:rPr lang="en-GB" sz="24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2800" b="1" kern="100" baseline="300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 </a:t>
            </a:r>
            <a:br>
              <a:rPr lang="en-GB" sz="24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So the Word became human and made his home among us. He was full of unfailing love and faithfulness. And we have seen his glory, the glory of the Father’s one and only Son.</a:t>
            </a:r>
            <a:br>
              <a:rPr lang="en-GB" sz="24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endParaRPr lang="en-GB" dirty="0">
              <a:solidFill>
                <a:schemeClr val="tx1">
                  <a:lumMod val="95000"/>
                </a:schemeClr>
              </a:solidFill>
            </a:endParaRPr>
          </a:p>
        </p:txBody>
      </p:sp>
    </p:spTree>
    <p:extLst>
      <p:ext uri="{BB962C8B-B14F-4D97-AF65-F5344CB8AC3E}">
        <p14:creationId xmlns:p14="http://schemas.microsoft.com/office/powerpoint/2010/main" val="3657654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88846-6D1F-B1BF-653C-EA995AD4C28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A735A72-3AFC-5E08-74C6-C16CACFA0E1E}"/>
              </a:ext>
            </a:extLst>
          </p:cNvPr>
          <p:cNvSpPr>
            <a:spLocks noGrp="1"/>
          </p:cNvSpPr>
          <p:nvPr>
            <p:ph type="body" sz="half" idx="2"/>
          </p:nvPr>
        </p:nvSpPr>
        <p:spPr>
          <a:xfrm>
            <a:off x="952083" y="699246"/>
            <a:ext cx="10514012" cy="5593977"/>
          </a:xfrm>
        </p:spPr>
        <p:txBody>
          <a:bodyPr>
            <a:normAutofit/>
          </a:bodyPr>
          <a:lstStyle/>
          <a:p>
            <a:pPr indent="457200">
              <a:buNone/>
            </a:pPr>
            <a:r>
              <a:rPr lang="en-US" sz="28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Heb 1:3</a:t>
            </a:r>
            <a:endParaRPr lang="en-GB" sz="20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The Son radiates God’s own glory and expresses the very character of God, and he sustains everything by the mighty power of his command. When he had cleansed us from our sins, he sat down in the place of honour at the right hand of the majestic God in heaven</a:t>
            </a:r>
            <a:endParaRPr lang="en-GB" sz="20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endPar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0058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8E3F4-431F-A2B8-84EC-9E427608B088}"/>
              </a:ext>
            </a:extLst>
          </p:cNvPr>
          <p:cNvPicPr>
            <a:picLocks noChangeAspect="1"/>
          </p:cNvPicPr>
          <p:nvPr/>
        </p:nvPicPr>
        <p:blipFill>
          <a:blip r:embed="rId2"/>
          <a:stretch>
            <a:fillRect/>
          </a:stretch>
        </p:blipFill>
        <p:spPr>
          <a:xfrm>
            <a:off x="342615" y="287164"/>
            <a:ext cx="4749185" cy="3134462"/>
          </a:xfrm>
          <a:prstGeom prst="rect">
            <a:avLst/>
          </a:prstGeom>
        </p:spPr>
      </p:pic>
      <p:pic>
        <p:nvPicPr>
          <p:cNvPr id="3" name="Picture 2">
            <a:extLst>
              <a:ext uri="{FF2B5EF4-FFF2-40B4-BE49-F238E27FC236}">
                <a16:creationId xmlns:a16="http://schemas.microsoft.com/office/drawing/2014/main" id="{48C2BF76-A04C-3C6B-382F-9EACBD6FB13C}"/>
              </a:ext>
            </a:extLst>
          </p:cNvPr>
          <p:cNvPicPr>
            <a:picLocks noChangeAspect="1"/>
          </p:cNvPicPr>
          <p:nvPr/>
        </p:nvPicPr>
        <p:blipFill>
          <a:blip r:embed="rId3"/>
          <a:stretch>
            <a:fillRect/>
          </a:stretch>
        </p:blipFill>
        <p:spPr>
          <a:xfrm>
            <a:off x="4876800" y="2059303"/>
            <a:ext cx="6767300" cy="4511533"/>
          </a:xfrm>
          <a:prstGeom prst="rect">
            <a:avLst/>
          </a:prstGeom>
        </p:spPr>
      </p:pic>
    </p:spTree>
    <p:extLst>
      <p:ext uri="{BB962C8B-B14F-4D97-AF65-F5344CB8AC3E}">
        <p14:creationId xmlns:p14="http://schemas.microsoft.com/office/powerpoint/2010/main" val="369549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359C-A4EF-91A8-62F1-39970CA20C1E}"/>
              </a:ext>
            </a:extLst>
          </p:cNvPr>
          <p:cNvSpPr>
            <a:spLocks noGrp="1"/>
          </p:cNvSpPr>
          <p:nvPr>
            <p:ph type="title"/>
          </p:nvPr>
        </p:nvSpPr>
        <p:spPr>
          <a:xfrm>
            <a:off x="957775" y="1898957"/>
            <a:ext cx="10515600" cy="3534344"/>
          </a:xfrm>
        </p:spPr>
        <p:txBody>
          <a:bodyPr/>
          <a:lstStyle/>
          <a:p>
            <a:pPr marL="457200"/>
            <a:r>
              <a:rPr lang="en-US" sz="32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Rev 4:11</a:t>
            </a:r>
            <a:br>
              <a:rPr lang="en-GB" sz="24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You are worthy, O Lord our God,</a:t>
            </a:r>
            <a:b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to receive glory and honour and power.</a:t>
            </a:r>
            <a:b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For you created all things,</a:t>
            </a:r>
            <a:b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and they exist because you created what you pleased</a:t>
            </a:r>
            <a:br>
              <a:rPr lang="en-GB" sz="24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3378980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80855-1FF4-EB83-1732-20101C16719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0E4EAF1-5FA2-9399-2062-439F0B609FB8}"/>
              </a:ext>
            </a:extLst>
          </p:cNvPr>
          <p:cNvSpPr>
            <a:spLocks noGrp="1"/>
          </p:cNvSpPr>
          <p:nvPr>
            <p:ph type="body" sz="half" idx="2"/>
          </p:nvPr>
        </p:nvSpPr>
        <p:spPr>
          <a:xfrm>
            <a:off x="952083" y="699246"/>
            <a:ext cx="10514012" cy="5593977"/>
          </a:xfrm>
        </p:spPr>
        <p:txBody>
          <a:bodyPr>
            <a:normAutofit/>
          </a:bodyPr>
          <a:lstStyle/>
          <a:p>
            <a:pPr marL="457200">
              <a:buNone/>
            </a:pPr>
            <a:r>
              <a:rPr lang="en-GB" sz="28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Psalm 19:1</a:t>
            </a:r>
            <a:endParaRPr lang="en-GB" sz="20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buNone/>
            </a:pPr>
            <a:r>
              <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The heavens proclaim the glory of God. The skies display his craftsmanship</a:t>
            </a:r>
            <a:endParaRPr lang="en-GB" sz="20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buNone/>
            </a:pPr>
            <a:r>
              <a:rPr lang="en-US"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 </a:t>
            </a:r>
            <a:endParaRPr lang="en-GB" sz="20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buNone/>
            </a:pPr>
            <a:r>
              <a:rPr lang="en-US" sz="28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Rom 11:36</a:t>
            </a:r>
            <a:endParaRPr lang="en-GB" sz="20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For everything comes from him and exists by his power and is intended for his glory. All glory to him forever! Amen.</a:t>
            </a:r>
            <a:endParaRPr lang="en-GB" sz="20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endPar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7567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a:extLst>
            <a:ext uri="{FF2B5EF4-FFF2-40B4-BE49-F238E27FC236}">
              <a16:creationId xmlns:a16="http://schemas.microsoft.com/office/drawing/2014/main" id="{7E808C08-6EE9-924B-397F-F7CC450D8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71251-7C06-134A-5797-4860F9099DA8}"/>
              </a:ext>
            </a:extLst>
          </p:cNvPr>
          <p:cNvSpPr>
            <a:spLocks noGrp="1"/>
          </p:cNvSpPr>
          <p:nvPr>
            <p:ph type="title"/>
          </p:nvPr>
        </p:nvSpPr>
        <p:spPr>
          <a:xfrm>
            <a:off x="228599" y="914398"/>
            <a:ext cx="11245646" cy="1577725"/>
          </a:xfrm>
        </p:spPr>
        <p:txBody>
          <a:bodyPr>
            <a:normAutofit/>
          </a:bodyPr>
          <a:lstStyle/>
          <a:p>
            <a:pPr marL="457200">
              <a:buNone/>
            </a:pPr>
            <a:r>
              <a:rPr lang="en-GB" sz="2800" b="1" kern="100" dirty="0">
                <a:solidFill>
                  <a:srgbClr val="002060"/>
                </a:solidFill>
                <a:effectLst/>
                <a:latin typeface="Lucida Calligraphy" panose="03010101010101010101" pitchFamily="66" charset="0"/>
                <a:ea typeface="Aptos" panose="020B0004020202020204" pitchFamily="34" charset="0"/>
                <a:cs typeface="Times New Roman" panose="02020603050405020304" pitchFamily="18" charset="0"/>
              </a:rPr>
              <a:t>Life is not measured by the number of breaths we take, </a:t>
            </a:r>
            <a:br>
              <a:rPr lang="en-GB" sz="2800" kern="100" dirty="0">
                <a:solidFill>
                  <a:srgbClr val="002060"/>
                </a:solidFill>
                <a:effectLst/>
                <a:latin typeface="Lucida Calligraphy" panose="03010101010101010101" pitchFamily="66" charset="0"/>
                <a:ea typeface="Aptos" panose="020B0004020202020204" pitchFamily="34" charset="0"/>
                <a:cs typeface="Times New Roman" panose="02020603050405020304" pitchFamily="18" charset="0"/>
              </a:rPr>
            </a:br>
            <a:r>
              <a:rPr lang="en-GB" sz="2800" b="1" kern="100" dirty="0">
                <a:solidFill>
                  <a:srgbClr val="002060"/>
                </a:solidFill>
                <a:effectLst/>
                <a:latin typeface="Lucida Calligraphy" panose="03010101010101010101" pitchFamily="66" charset="0"/>
                <a:ea typeface="Aptos" panose="020B0004020202020204" pitchFamily="34" charset="0"/>
                <a:cs typeface="Times New Roman" panose="02020603050405020304" pitchFamily="18" charset="0"/>
              </a:rPr>
              <a:t>but by the moments that take our breath away</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02922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8F47B-3D10-3504-C924-3F89DFEBF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C9549-4E9E-2ABF-CC75-E5C22539B2A8}"/>
              </a:ext>
            </a:extLst>
          </p:cNvPr>
          <p:cNvSpPr>
            <a:spLocks noGrp="1"/>
          </p:cNvSpPr>
          <p:nvPr>
            <p:ph type="title"/>
          </p:nvPr>
        </p:nvSpPr>
        <p:spPr>
          <a:xfrm>
            <a:off x="702136" y="1898957"/>
            <a:ext cx="10515600" cy="3534344"/>
          </a:xfrm>
        </p:spPr>
        <p:txBody>
          <a:bodyPr>
            <a:normAutofit fontScale="90000"/>
          </a:bodyPr>
          <a:lstStyle/>
          <a:p>
            <a:pPr marL="457200">
              <a:buNone/>
            </a:pPr>
            <a:r>
              <a:rPr lang="en-US" sz="32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Jude 1:24,25</a:t>
            </a:r>
            <a:br>
              <a:rPr lang="en-GB" sz="24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3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Now all glory to God, who is able to keep you from falling away and will bring you with great joy into his glorious presence without a single fault. All glory to him who alone is God, our Saviour through Jesus Christ our Lord. All glory, majesty, power, and authority are his before all time, and in the present, and beyond all time! Amen.</a:t>
            </a:r>
            <a:br>
              <a:rPr lang="en-GB" sz="2400" kern="100" dirty="0">
                <a:effectLst/>
                <a:latin typeface="Aptos" panose="020B0004020202020204" pitchFamily="34" charset="0"/>
                <a:ea typeface="Aptos" panose="020B0004020202020204" pitchFamily="34" charset="0"/>
                <a:cs typeface="Times New Roman" panose="02020603050405020304" pitchFamily="18" charset="0"/>
              </a:rPr>
            </a:br>
            <a:br>
              <a:rPr lang="en-GB" sz="24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1729170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E1193-A86A-AB38-1BF5-3D43DA448B7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80557B0-6B4C-0FB9-FA2E-21502AE0C5EB}"/>
              </a:ext>
            </a:extLst>
          </p:cNvPr>
          <p:cNvSpPr>
            <a:spLocks noGrp="1"/>
          </p:cNvSpPr>
          <p:nvPr>
            <p:ph type="body" sz="half" idx="2"/>
          </p:nvPr>
        </p:nvSpPr>
        <p:spPr>
          <a:xfrm>
            <a:off x="838994" y="2678087"/>
            <a:ext cx="10514012" cy="1501826"/>
          </a:xfrm>
        </p:spPr>
        <p:txBody>
          <a:bodyPr>
            <a:normAutofit/>
          </a:bodyPr>
          <a:lstStyle/>
          <a:p>
            <a:pPr algn="ctr"/>
            <a:r>
              <a:rPr lang="en-GB" sz="4800" b="1" dirty="0" err="1">
                <a:effectLst/>
                <a:latin typeface="Aptos" panose="020B0004020202020204" pitchFamily="34" charset="0"/>
                <a:ea typeface="Aptos" panose="020B0004020202020204" pitchFamily="34" charset="0"/>
                <a:cs typeface="Times New Roman" panose="02020603050405020304" pitchFamily="18" charset="0"/>
              </a:rPr>
              <a:t>Proskuneo</a:t>
            </a:r>
            <a:r>
              <a:rPr lang="en-GB" sz="4800" b="1" dirty="0">
                <a:effectLst/>
                <a:latin typeface="Aptos" panose="020B0004020202020204" pitchFamily="34" charset="0"/>
                <a:ea typeface="Aptos" panose="020B0004020202020204" pitchFamily="34" charset="0"/>
                <a:cs typeface="Times New Roman" panose="02020603050405020304" pitchFamily="18" charset="0"/>
              </a:rPr>
              <a:t> - π</a:t>
            </a:r>
            <a:r>
              <a:rPr lang="en-GB" sz="4800" b="1" dirty="0" err="1">
                <a:effectLst/>
                <a:latin typeface="Aptos" panose="020B0004020202020204" pitchFamily="34" charset="0"/>
                <a:ea typeface="Aptos" panose="020B0004020202020204" pitchFamily="34" charset="0"/>
                <a:cs typeface="Times New Roman" panose="02020603050405020304" pitchFamily="18" charset="0"/>
              </a:rPr>
              <a:t>ροσκυνέω</a:t>
            </a:r>
            <a:endParaRPr lang="en-GB" sz="4800" dirty="0"/>
          </a:p>
        </p:txBody>
      </p:sp>
    </p:spTree>
    <p:extLst>
      <p:ext uri="{BB962C8B-B14F-4D97-AF65-F5344CB8AC3E}">
        <p14:creationId xmlns:p14="http://schemas.microsoft.com/office/powerpoint/2010/main" val="485099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BBAB71-E3C6-4582-F7F4-C05D704C3B62}"/>
              </a:ext>
            </a:extLst>
          </p:cNvPr>
          <p:cNvSpPr>
            <a:spLocks noGrp="1"/>
          </p:cNvSpPr>
          <p:nvPr>
            <p:ph type="body" sz="half" idx="2"/>
          </p:nvPr>
        </p:nvSpPr>
        <p:spPr>
          <a:xfrm>
            <a:off x="952083" y="2678087"/>
            <a:ext cx="10514012" cy="1501826"/>
          </a:xfrm>
        </p:spPr>
        <p:txBody>
          <a:bodyPr>
            <a:normAutofit fontScale="70000" lnSpcReduction="20000"/>
          </a:bodyPr>
          <a:lstStyle/>
          <a:p>
            <a:pPr marL="457200">
              <a:buNone/>
            </a:pPr>
            <a:r>
              <a:rPr lang="en-US" sz="52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Rom 12:11 (Common English Bible)</a:t>
            </a:r>
            <a:endParaRPr lang="en-GB" sz="41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5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Don’t hesitate to be enthusiastic,</a:t>
            </a:r>
          </a:p>
          <a:p>
            <a:pPr marL="457200"/>
            <a:r>
              <a:rPr lang="en-GB" sz="5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be on fire in the Spirit as you serve the Lord!</a:t>
            </a:r>
            <a:endParaRPr lang="en-GB" sz="41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116014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DC2C3F-631D-F082-4845-A0CD4490B201}"/>
              </a:ext>
            </a:extLst>
          </p:cNvPr>
          <p:cNvSpPr>
            <a:spLocks noGrp="1"/>
          </p:cNvSpPr>
          <p:nvPr>
            <p:ph type="body" sz="half" idx="2"/>
          </p:nvPr>
        </p:nvSpPr>
        <p:spPr>
          <a:xfrm>
            <a:off x="838994" y="2678087"/>
            <a:ext cx="10514012" cy="1501826"/>
          </a:xfrm>
        </p:spPr>
        <p:txBody>
          <a:bodyPr>
            <a:normAutofit/>
          </a:bodyPr>
          <a:lstStyle/>
          <a:p>
            <a:pPr algn="ctr"/>
            <a:r>
              <a:rPr lang="en-GB" sz="4800" b="1" dirty="0" err="1">
                <a:effectLst/>
                <a:latin typeface="Aptos" panose="020B0004020202020204" pitchFamily="34" charset="0"/>
                <a:ea typeface="Aptos" panose="020B0004020202020204" pitchFamily="34" charset="0"/>
                <a:cs typeface="Times New Roman" panose="02020603050405020304" pitchFamily="18" charset="0"/>
              </a:rPr>
              <a:t>Proskuneo</a:t>
            </a:r>
            <a:r>
              <a:rPr lang="en-GB" sz="4800" b="1" dirty="0">
                <a:effectLst/>
                <a:latin typeface="Aptos" panose="020B0004020202020204" pitchFamily="34" charset="0"/>
                <a:ea typeface="Aptos" panose="020B0004020202020204" pitchFamily="34" charset="0"/>
                <a:cs typeface="Times New Roman" panose="02020603050405020304" pitchFamily="18" charset="0"/>
              </a:rPr>
              <a:t> - π</a:t>
            </a:r>
            <a:r>
              <a:rPr lang="en-GB" sz="4800" b="1" dirty="0" err="1">
                <a:effectLst/>
                <a:latin typeface="Aptos" panose="020B0004020202020204" pitchFamily="34" charset="0"/>
                <a:ea typeface="Aptos" panose="020B0004020202020204" pitchFamily="34" charset="0"/>
                <a:cs typeface="Times New Roman" panose="02020603050405020304" pitchFamily="18" charset="0"/>
              </a:rPr>
              <a:t>ροσκυνέω</a:t>
            </a:r>
            <a:endParaRPr lang="en-GB" sz="4800" dirty="0"/>
          </a:p>
        </p:txBody>
      </p:sp>
    </p:spTree>
    <p:extLst>
      <p:ext uri="{BB962C8B-B14F-4D97-AF65-F5344CB8AC3E}">
        <p14:creationId xmlns:p14="http://schemas.microsoft.com/office/powerpoint/2010/main" val="456752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6EF6D-D5EF-C8FB-132D-D58B0549C79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DDF7630-55D9-639C-FFBD-E52CC1E130AC}"/>
              </a:ext>
            </a:extLst>
          </p:cNvPr>
          <p:cNvSpPr>
            <a:spLocks noGrp="1"/>
          </p:cNvSpPr>
          <p:nvPr>
            <p:ph type="body" sz="half" idx="2"/>
          </p:nvPr>
        </p:nvSpPr>
        <p:spPr>
          <a:xfrm>
            <a:off x="952083" y="2678087"/>
            <a:ext cx="10514012" cy="1501826"/>
          </a:xfrm>
        </p:spPr>
        <p:txBody>
          <a:bodyPr>
            <a:normAutofit fontScale="70000" lnSpcReduction="20000"/>
          </a:bodyPr>
          <a:lstStyle/>
          <a:p>
            <a:pPr marL="457200">
              <a:buNone/>
            </a:pPr>
            <a:r>
              <a:rPr lang="en-US" sz="52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Rom 12:11 (Common English Bible)</a:t>
            </a:r>
            <a:endParaRPr lang="en-GB" sz="41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5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Don’t hesitate to be enthusiastic,</a:t>
            </a:r>
          </a:p>
          <a:p>
            <a:pPr marL="457200"/>
            <a:r>
              <a:rPr lang="en-GB" sz="52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be on fire in the Spirit as you serve the Lord!</a:t>
            </a:r>
            <a:endParaRPr lang="en-GB" sz="41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88789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8DDD353-D0D1-1B94-C986-62D8E73E6BCF}"/>
              </a:ext>
            </a:extLst>
          </p:cNvPr>
          <p:cNvSpPr/>
          <p:nvPr/>
        </p:nvSpPr>
        <p:spPr>
          <a:xfrm>
            <a:off x="341067" y="615950"/>
            <a:ext cx="5754933" cy="5626100"/>
          </a:xfrm>
          <a:prstGeom prst="ellipse">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7CE9844-7EA5-F8AE-E89F-E1C67B848516}"/>
              </a:ext>
            </a:extLst>
          </p:cNvPr>
          <p:cNvSpPr/>
          <p:nvPr/>
        </p:nvSpPr>
        <p:spPr>
          <a:xfrm>
            <a:off x="3514164" y="615950"/>
            <a:ext cx="5754933" cy="5626100"/>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CACFB15-D43E-EC4B-BFBA-1CD4BF7F2D67}"/>
              </a:ext>
            </a:extLst>
          </p:cNvPr>
          <p:cNvSpPr/>
          <p:nvPr/>
        </p:nvSpPr>
        <p:spPr>
          <a:xfrm>
            <a:off x="6174658" y="615950"/>
            <a:ext cx="5676275" cy="5626100"/>
          </a:xfrm>
          <a:prstGeom prst="ellipse">
            <a:avLst/>
          </a:prstGeom>
          <a:blipFill dpi="0" rotWithShape="1">
            <a:blip r:embed="rId4"/>
            <a:srcRect/>
            <a:stretch>
              <a:fillRect l="-94000" t="-3000" r="-12000" b="-12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17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FE48-42F6-DDA2-3C89-1E6A4B278CEE}"/>
              </a:ext>
            </a:extLst>
          </p:cNvPr>
          <p:cNvSpPr>
            <a:spLocks noGrp="1"/>
          </p:cNvSpPr>
          <p:nvPr>
            <p:ph type="title"/>
          </p:nvPr>
        </p:nvSpPr>
        <p:spPr>
          <a:xfrm>
            <a:off x="838200" y="1661828"/>
            <a:ext cx="10515600" cy="3534344"/>
          </a:xfrm>
        </p:spPr>
        <p:txBody>
          <a:bodyPr>
            <a:normAutofit/>
          </a:bodyPr>
          <a:lstStyle/>
          <a:p>
            <a:pPr algn="ctr"/>
            <a:r>
              <a:rPr lang="en-US" sz="6000" dirty="0">
                <a:effectLst>
                  <a:outerShdw blurRad="38100" dist="38100" dir="2700000" algn="tl">
                    <a:srgbClr val="000000">
                      <a:alpha val="43137"/>
                    </a:srgbClr>
                  </a:outerShdw>
                </a:effectLst>
                <a:latin typeface="Mystical Woods Rough Script" panose="020F0502020204030204" pitchFamily="2" charset="0"/>
              </a:rPr>
              <a:t>Where do we start?</a:t>
            </a:r>
            <a:endParaRPr lang="en-GB" sz="6000" dirty="0">
              <a:effectLst>
                <a:outerShdw blurRad="38100" dist="38100" dir="2700000" algn="tl">
                  <a:srgbClr val="000000">
                    <a:alpha val="43137"/>
                  </a:srgbClr>
                </a:outerShdw>
              </a:effectLst>
              <a:latin typeface="Mystical Woods Rough Script" panose="020F0502020204030204" pitchFamily="2" charset="0"/>
            </a:endParaRPr>
          </a:p>
        </p:txBody>
      </p:sp>
    </p:spTree>
    <p:extLst>
      <p:ext uri="{BB962C8B-B14F-4D97-AF65-F5344CB8AC3E}">
        <p14:creationId xmlns:p14="http://schemas.microsoft.com/office/powerpoint/2010/main" val="40692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7002C-595F-9088-1E50-AEE5D4B4731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8D644C2-7D4C-472A-2168-74734130043A}"/>
              </a:ext>
            </a:extLst>
          </p:cNvPr>
          <p:cNvSpPr>
            <a:spLocks noGrp="1"/>
          </p:cNvSpPr>
          <p:nvPr>
            <p:ph type="body" sz="half" idx="2"/>
          </p:nvPr>
        </p:nvSpPr>
        <p:spPr>
          <a:xfrm>
            <a:off x="952083" y="699246"/>
            <a:ext cx="10514012" cy="5593977"/>
          </a:xfrm>
        </p:spPr>
        <p:txBody>
          <a:bodyPr>
            <a:normAutofit/>
          </a:bodyPr>
          <a:lstStyle/>
          <a:p>
            <a:pPr marL="457200"/>
            <a:r>
              <a:rPr lang="en-US" sz="28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Gen 1:1</a:t>
            </a:r>
            <a:br>
              <a:rPr lang="en-US"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In the beginning God created the heavens and the earth.</a:t>
            </a:r>
          </a:p>
          <a:p>
            <a:pPr marL="457200">
              <a:buNone/>
            </a:pPr>
            <a:endParaRPr lang="en-GB" sz="2800" kern="100" dirty="0">
              <a:solidFill>
                <a:schemeClr val="tx1">
                  <a:lumMod val="95000"/>
                </a:schemeClr>
              </a:solidFill>
              <a:latin typeface="Aptos" panose="020B0004020202020204" pitchFamily="34" charset="0"/>
              <a:ea typeface="Aptos" panose="020B0004020202020204" pitchFamily="34" charset="0"/>
              <a:cs typeface="Times New Roman" panose="02020603050405020304" pitchFamily="18" charset="0"/>
            </a:endParaRPr>
          </a:p>
          <a:p>
            <a:pPr marL="457200">
              <a:buNone/>
            </a:pPr>
            <a:r>
              <a:rPr lang="en-US" sz="2800" b="1"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Gen 1:16 </a:t>
            </a:r>
            <a:endPar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God made two great lights - the larger one to govern the day, and the smaller one to govern the night. He also made the stars</a:t>
            </a:r>
          </a:p>
          <a:p>
            <a:pPr marL="457200"/>
            <a:endPar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6483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CBC5E-1CB0-E1C6-747E-4F08D47D563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2643ED8-748D-0561-4C20-91B02CD7BAE9}"/>
              </a:ext>
            </a:extLst>
          </p:cNvPr>
          <p:cNvSpPr>
            <a:spLocks noGrp="1"/>
          </p:cNvSpPr>
          <p:nvPr>
            <p:ph type="body" sz="half" idx="2"/>
          </p:nvPr>
        </p:nvSpPr>
        <p:spPr>
          <a:xfrm>
            <a:off x="952083" y="699246"/>
            <a:ext cx="10514012" cy="5593977"/>
          </a:xfrm>
        </p:spPr>
        <p:txBody>
          <a:bodyPr>
            <a:normAutofit/>
          </a:bodyPr>
          <a:lstStyle/>
          <a:p>
            <a:pPr marL="457200"/>
            <a:r>
              <a:rPr lang="en-US" sz="2800" b="1"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Is 40:26 (ESV)</a:t>
            </a:r>
            <a:br>
              <a:rPr lang="en-US" sz="2800" b="1"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br>
            <a:r>
              <a:rPr lang="en-GB" sz="28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rPr>
              <a:t>Lift up your eyes on high and see: who created these? He who brings out their host by number, calling them all by name; by the greatness of his might and because he is strong in power, not one is missing. </a:t>
            </a:r>
            <a:endParaRPr lang="en-GB" sz="2800" kern="100" dirty="0">
              <a:solidFill>
                <a:schemeClr val="tx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97727985"/>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0</TotalTime>
  <Words>761</Words>
  <Application>Microsoft Office PowerPoint</Application>
  <PresentationFormat>Widescreen</PresentationFormat>
  <Paragraphs>32</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Corbel</vt:lpstr>
      <vt:lpstr>Lucida Calligraphy</vt:lpstr>
      <vt:lpstr>Mystical Woods Rough Script</vt:lpstr>
      <vt:lpstr>Depth</vt:lpstr>
      <vt:lpstr>What Inspires Us to Worship</vt:lpstr>
      <vt:lpstr>PowerPoint Presentation</vt:lpstr>
      <vt:lpstr>PowerPoint Presentation</vt:lpstr>
      <vt:lpstr>PowerPoint Presentation</vt:lpstr>
      <vt:lpstr>PowerPoint Presentation</vt:lpstr>
      <vt:lpstr>Where do we start?</vt:lpstr>
      <vt:lpstr>PowerPoint Presentation</vt:lpstr>
      <vt:lpstr>PowerPoint Presentation</vt:lpstr>
      <vt:lpstr>PowerPoint Presentation</vt:lpstr>
      <vt:lpstr>PowerPoint Presentation</vt:lpstr>
      <vt:lpstr> John 1:1 –14  In the beginning the Word already existed. The Word was with God, and the Word was God. He existed in the beginning with God. God created everything through him, and nothing was created except through him. The Word gave life to everything that was created, and his life brought light to everyone. The light shines in the darkness, and the darkness can never extinguish it.   God sent a man, John the Baptist, to tell about the light so that everyone might believe because of his testimony. John himself was not the light; he was simply a witness to tell about the light. The one who is the true light, who gives light to everyone, was coming into the world.   </vt:lpstr>
      <vt:lpstr> He came into the very world he created, but the world didn’t recognize him. He came to his own people, and even they rejected him. But to all who believed him and accepted him, he gave the right to become children of God. They are reborn—not with a physical birth resulting from human passion or plan, but a birth that comes from God.   So the Word became human and made his home among us. He was full of unfailing love and faithfulness. And we have seen his glory, the glory of the Father’s one and only Son. </vt:lpstr>
      <vt:lpstr>PowerPoint Presentation</vt:lpstr>
      <vt:lpstr>PowerPoint Presentation</vt:lpstr>
      <vt:lpstr>Rev 4:11 You are worthy, O Lord our God, to receive glory and honour and power. For you created all things, and they exist because you created what you pleased </vt:lpstr>
      <vt:lpstr>PowerPoint Presentation</vt:lpstr>
      <vt:lpstr>Life is not measured by the number of breaths we take,  but by the moments that take our breath away </vt:lpstr>
      <vt:lpstr>Jude 1:24,25 Now all glory to God, who is able to keep you from falling away and will bring you with great joy into his glorious presence without a single fault. All glory to him who alone is God, our Saviour through Jesus Christ our Lord. All glory, majesty, power, and authority are his before all time, and in the present, and beyond all time! Amen.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Pearson (Stroud Christian Fellowship)</dc:creator>
  <cp:lastModifiedBy>Martin Pearson (Stroud Christian Fellowship)</cp:lastModifiedBy>
  <cp:revision>2</cp:revision>
  <dcterms:created xsi:type="dcterms:W3CDTF">2025-05-07T08:06:46Z</dcterms:created>
  <dcterms:modified xsi:type="dcterms:W3CDTF">2025-05-08T08:09:59Z</dcterms:modified>
</cp:coreProperties>
</file>