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31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C409-2EAA-80DA-4D4D-08DDE853D0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F9F9E0F-34E3-7F27-7B83-02EEF3300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FC05292-3255-6575-1FC3-A2087E6243CF}"/>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2EFB780A-4E08-B03D-110B-3C4B108B2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8F19F-132E-4448-A122-16FBBFA79CFC}"/>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192050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23C6-4F2A-C2F1-BD74-EE725313672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BCD995-80BE-4D04-86D7-AC637FD0D0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9E9FE3-25CF-3E24-8333-C814470D8F94}"/>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E4B93E0E-3B35-BFCF-3F62-967F85D34C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E3BF9-A513-294B-BE16-F9471A632BA3}"/>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323602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34E76-14C8-5EC2-EBF4-4F591D0862E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770A46-FA11-7267-DB94-0E7B500A69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2F1E0F-4DD3-03ED-1D52-1893E98020CD}"/>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589BF85D-060F-170C-351A-02CE19A4B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53034-D36A-32F7-132B-92BD068D09A1}"/>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40351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759-6A4E-1C85-915A-F813F6670D8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E5F2C7-B41D-1BEB-8026-1A335CC219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A7A55-6D85-972C-E195-789127EB3BE2}"/>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98DADEB4-8B88-3914-A3E0-B4D4E029A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0EC1F-5E88-FAE9-FCBC-A15D9789B9E6}"/>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268868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9745-911F-40C3-F549-286D233D0C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0172DA9-4A01-1745-D0E9-156B4004DA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46BD9F-7919-D233-FC41-A2F01ADA5E16}"/>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CF056857-16FF-F707-A086-C553DD98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6B8C5C-95A3-ABDB-60E7-35DDFD7ECEA0}"/>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27814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9B9D7-2C61-454C-2EB0-D94211812E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47C7CC1-8A45-61F9-3D7F-6B45A1E860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7E8A483-ED88-A9E2-8D37-A456365B5A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B366BE-900D-1E50-E0C8-2135A7D35843}"/>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6" name="Footer Placeholder 5">
            <a:extLst>
              <a:ext uri="{FF2B5EF4-FFF2-40B4-BE49-F238E27FC236}">
                <a16:creationId xmlns:a16="http://schemas.microsoft.com/office/drawing/2014/main" id="{12797B8E-31D4-BF3F-38E1-F7CDD426A9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9A68F-E5F7-1ED4-2B05-1C1F29C34E18}"/>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87010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2D41-A1DC-23A1-E8FA-5CF94372B8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C87574D-0509-8B76-04A2-B8F67EAC7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3AAE41-C1AA-7832-AB86-9426FBA9B3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F319E5F-D6A5-F1EB-9646-804FCB2C9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497B44-3170-FA76-DF54-A4A6246E42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CFD5878-642B-A8BC-FE9C-05DDA25C16A0}"/>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8" name="Footer Placeholder 7">
            <a:extLst>
              <a:ext uri="{FF2B5EF4-FFF2-40B4-BE49-F238E27FC236}">
                <a16:creationId xmlns:a16="http://schemas.microsoft.com/office/drawing/2014/main" id="{12C943CA-E39E-3EAC-EFEE-544B138B23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69BA9C-250B-C74F-6C32-4B633399FC41}"/>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31145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22F4-BB08-FE49-DA4B-4B37700F46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075D9F-2D65-9B9A-9662-E16110AC6F6E}"/>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4" name="Footer Placeholder 3">
            <a:extLst>
              <a:ext uri="{FF2B5EF4-FFF2-40B4-BE49-F238E27FC236}">
                <a16:creationId xmlns:a16="http://schemas.microsoft.com/office/drawing/2014/main" id="{B4A37B1F-1656-BD8A-0E3A-F3CE6A76D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D2DB0-8049-F396-80E4-1B157492F3EE}"/>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188930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C7544-5DC6-0735-1643-915EEA06918B}"/>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3" name="Footer Placeholder 2">
            <a:extLst>
              <a:ext uri="{FF2B5EF4-FFF2-40B4-BE49-F238E27FC236}">
                <a16:creationId xmlns:a16="http://schemas.microsoft.com/office/drawing/2014/main" id="{05E3F9CF-98B1-8C94-43B6-DCE3544CE9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EF36BC-C636-C99E-0FD5-72BA42487950}"/>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413101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EE7D-3E8F-17A3-A344-A7F5FC0D1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119DF98-E75C-BD7C-1E61-56272D831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E1B1063-52F3-DA2E-59E0-6B722DC82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A3D9F1-AA5E-BBAA-542C-4FCEB2ED6911}"/>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6" name="Footer Placeholder 5">
            <a:extLst>
              <a:ext uri="{FF2B5EF4-FFF2-40B4-BE49-F238E27FC236}">
                <a16:creationId xmlns:a16="http://schemas.microsoft.com/office/drawing/2014/main" id="{FF80813F-E9F0-3980-7F55-8531F790FD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FAC96-F2B5-945C-0B18-416EF4E6BF9C}"/>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388618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D4FB-CC2D-9D1C-15B9-DC5679C7E8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65B8F7-7742-0482-C816-1569B81BE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FFF12E-3046-BE80-89C2-29868D1F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F74EB-C267-B2E2-669E-33E172DC0949}"/>
              </a:ext>
            </a:extLst>
          </p:cNvPr>
          <p:cNvSpPr>
            <a:spLocks noGrp="1"/>
          </p:cNvSpPr>
          <p:nvPr>
            <p:ph type="dt" sz="half" idx="10"/>
          </p:nvPr>
        </p:nvSpPr>
        <p:spPr/>
        <p:txBody>
          <a:bodyPr/>
          <a:lstStyle/>
          <a:p>
            <a:fld id="{791D7FF8-A668-4CEB-AE1B-379E3B5F6A3F}" type="datetimeFigureOut">
              <a:rPr lang="en-GB" smtClean="0"/>
              <a:t>28/09/2025</a:t>
            </a:fld>
            <a:endParaRPr lang="en-GB"/>
          </a:p>
        </p:txBody>
      </p:sp>
      <p:sp>
        <p:nvSpPr>
          <p:cNvPr id="6" name="Footer Placeholder 5">
            <a:extLst>
              <a:ext uri="{FF2B5EF4-FFF2-40B4-BE49-F238E27FC236}">
                <a16:creationId xmlns:a16="http://schemas.microsoft.com/office/drawing/2014/main" id="{2259AD0F-B71A-7A9A-8209-A92DB4DE49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5E5C15-19B6-8E6F-6D07-6E3060C1DA06}"/>
              </a:ext>
            </a:extLst>
          </p:cNvPr>
          <p:cNvSpPr>
            <a:spLocks noGrp="1"/>
          </p:cNvSpPr>
          <p:nvPr>
            <p:ph type="sldNum" sz="quarter" idx="12"/>
          </p:nvPr>
        </p:nvSpPr>
        <p:spPr/>
        <p:txBody>
          <a:bodyPr/>
          <a:lstStyle/>
          <a:p>
            <a:fld id="{24D16198-F554-49C0-9800-5643D50582C2}" type="slidenum">
              <a:rPr lang="en-GB" smtClean="0"/>
              <a:t>‹#›</a:t>
            </a:fld>
            <a:endParaRPr lang="en-GB"/>
          </a:p>
        </p:txBody>
      </p:sp>
    </p:spTree>
    <p:extLst>
      <p:ext uri="{BB962C8B-B14F-4D97-AF65-F5344CB8AC3E}">
        <p14:creationId xmlns:p14="http://schemas.microsoft.com/office/powerpoint/2010/main" val="372407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DFD96-24B4-8368-9755-079C5C2B7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5265C8E-3AE1-BA79-F453-7D0BB3F27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271BC-D443-A3F5-9CF1-2E58DD437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1D7FF8-A668-4CEB-AE1B-379E3B5F6A3F}" type="datetimeFigureOut">
              <a:rPr lang="en-GB" smtClean="0"/>
              <a:t>28/09/2025</a:t>
            </a:fld>
            <a:endParaRPr lang="en-GB"/>
          </a:p>
        </p:txBody>
      </p:sp>
      <p:sp>
        <p:nvSpPr>
          <p:cNvPr id="5" name="Footer Placeholder 4">
            <a:extLst>
              <a:ext uri="{FF2B5EF4-FFF2-40B4-BE49-F238E27FC236}">
                <a16:creationId xmlns:a16="http://schemas.microsoft.com/office/drawing/2014/main" id="{F5B9192B-6A7B-5AE2-58CB-4D586AA0F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0C50D4-D43A-2D9A-6413-81421B2EF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D16198-F554-49C0-9800-5643D50582C2}" type="slidenum">
              <a:rPr lang="en-GB" smtClean="0"/>
              <a:t>‹#›</a:t>
            </a:fld>
            <a:endParaRPr lang="en-GB"/>
          </a:p>
        </p:txBody>
      </p:sp>
    </p:spTree>
    <p:extLst>
      <p:ext uri="{BB962C8B-B14F-4D97-AF65-F5344CB8AC3E}">
        <p14:creationId xmlns:p14="http://schemas.microsoft.com/office/powerpoint/2010/main" val="119741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BA65F-39A6-2197-3280-B9493557F1F8}"/>
              </a:ext>
            </a:extLst>
          </p:cNvPr>
          <p:cNvSpPr>
            <a:spLocks noGrp="1"/>
          </p:cNvSpPr>
          <p:nvPr>
            <p:ph type="ctrTitle"/>
          </p:nvPr>
        </p:nvSpPr>
        <p:spPr>
          <a:xfrm>
            <a:off x="890338" y="640080"/>
            <a:ext cx="3734014" cy="3566160"/>
          </a:xfrm>
        </p:spPr>
        <p:txBody>
          <a:bodyPr anchor="b">
            <a:normAutofit/>
          </a:bodyPr>
          <a:lstStyle/>
          <a:p>
            <a:pPr algn="l"/>
            <a:r>
              <a:rPr lang="en-GB" sz="4200"/>
              <a:t>What does it look like to be a Good news people in a bad news world?</a:t>
            </a:r>
          </a:p>
        </p:txBody>
      </p:sp>
      <p:sp>
        <p:nvSpPr>
          <p:cNvPr id="207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od News Images">
            <a:extLst>
              <a:ext uri="{FF2B5EF4-FFF2-40B4-BE49-F238E27FC236}">
                <a16:creationId xmlns:a16="http://schemas.microsoft.com/office/drawing/2014/main" id="{248B3CF9-6DAB-7595-CB2B-1A094F8AF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30" r="16929"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king a selfie with a group of kids&#10;&#10;AI-generated content may be incorrect.">
            <a:extLst>
              <a:ext uri="{FF2B5EF4-FFF2-40B4-BE49-F238E27FC236}">
                <a16:creationId xmlns:a16="http://schemas.microsoft.com/office/drawing/2014/main" id="{B18103FF-4B36-BED4-9C72-3EC5DA352A7B}"/>
              </a:ext>
            </a:extLst>
          </p:cNvPr>
          <p:cNvPicPr>
            <a:picLocks noChangeAspect="1"/>
          </p:cNvPicPr>
          <p:nvPr/>
        </p:nvPicPr>
        <p:blipFill>
          <a:blip r:embed="rId2">
            <a:extLst>
              <a:ext uri="{28A0092B-C50C-407E-A947-70E740481C1C}">
                <a14:useLocalDpi xmlns:a14="http://schemas.microsoft.com/office/drawing/2010/main" val="0"/>
              </a:ext>
            </a:extLst>
          </a:blip>
          <a:srcRect r="17600"/>
          <a:stretch>
            <a:fill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itle 3">
            <a:extLst>
              <a:ext uri="{FF2B5EF4-FFF2-40B4-BE49-F238E27FC236}">
                <a16:creationId xmlns:a16="http://schemas.microsoft.com/office/drawing/2014/main" id="{D1B97DEE-8FF9-E626-858A-97450DCACD23}"/>
              </a:ext>
            </a:extLst>
          </p:cNvPr>
          <p:cNvSpPr>
            <a:spLocks noGrp="1"/>
          </p:cNvSpPr>
          <p:nvPr>
            <p:ph type="ctrTitle"/>
          </p:nvPr>
        </p:nvSpPr>
        <p:spPr>
          <a:xfrm>
            <a:off x="6343650" y="3962400"/>
            <a:ext cx="5505814" cy="1690409"/>
          </a:xfrm>
        </p:spPr>
        <p:txBody>
          <a:bodyPr anchor="b">
            <a:normAutofit/>
          </a:bodyPr>
          <a:lstStyle/>
          <a:p>
            <a:pPr algn="l"/>
            <a:r>
              <a:rPr lang="en-GB" sz="3700"/>
              <a:t>We are good news people if we become available to God</a:t>
            </a:r>
          </a:p>
        </p:txBody>
      </p:sp>
      <p:pic>
        <p:nvPicPr>
          <p:cNvPr id="9" name="Picture 8" descr="A group of people posing for a photo&#10;&#10;AI-generated content may be incorrect.">
            <a:extLst>
              <a:ext uri="{FF2B5EF4-FFF2-40B4-BE49-F238E27FC236}">
                <a16:creationId xmlns:a16="http://schemas.microsoft.com/office/drawing/2014/main" id="{50107E29-64C5-C45C-D07E-5A9DB14C1544}"/>
              </a:ext>
            </a:extLst>
          </p:cNvPr>
          <p:cNvPicPr>
            <a:picLocks noChangeAspect="1"/>
          </p:cNvPicPr>
          <p:nvPr/>
        </p:nvPicPr>
        <p:blipFill>
          <a:blip r:embed="rId3">
            <a:extLst>
              <a:ext uri="{28A0092B-C50C-407E-A947-70E740481C1C}">
                <a14:useLocalDpi xmlns:a14="http://schemas.microsoft.com/office/drawing/2010/main" val="0"/>
              </a:ext>
            </a:extLst>
          </a:blip>
          <a:srcRect r="12209" b="-1"/>
          <a:stretch>
            <a:fill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9615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2004-5462-2895-F8C2-2087E4848E8B}"/>
              </a:ext>
            </a:extLst>
          </p:cNvPr>
          <p:cNvSpPr>
            <a:spLocks noGrp="1"/>
          </p:cNvSpPr>
          <p:nvPr>
            <p:ph type="title"/>
          </p:nvPr>
        </p:nvSpPr>
        <p:spPr/>
        <p:txBody>
          <a:bodyPr/>
          <a:lstStyle/>
          <a:p>
            <a:r>
              <a:rPr lang="en-GB" dirty="0"/>
              <a:t>Romans 12.1-2</a:t>
            </a:r>
          </a:p>
        </p:txBody>
      </p:sp>
      <p:sp>
        <p:nvSpPr>
          <p:cNvPr id="3" name="Content Placeholder 2">
            <a:extLst>
              <a:ext uri="{FF2B5EF4-FFF2-40B4-BE49-F238E27FC236}">
                <a16:creationId xmlns:a16="http://schemas.microsoft.com/office/drawing/2014/main" id="{E24C8169-C7A9-8E0A-F9BE-B422B209DD66}"/>
              </a:ext>
            </a:extLst>
          </p:cNvPr>
          <p:cNvSpPr>
            <a:spLocks noGrp="1"/>
          </p:cNvSpPr>
          <p:nvPr>
            <p:ph idx="1"/>
          </p:nvPr>
        </p:nvSpPr>
        <p:spPr>
          <a:xfrm>
            <a:off x="838199" y="1825625"/>
            <a:ext cx="10645877" cy="4351338"/>
          </a:xfrm>
        </p:spPr>
        <p:txBody>
          <a:bodyPr/>
          <a:lstStyle/>
          <a:p>
            <a:r>
              <a:rPr lang="en-GB" sz="3600" b="1" dirty="0"/>
              <a:t>1</a:t>
            </a:r>
            <a:r>
              <a:rPr lang="en-GB" sz="3600" dirty="0"/>
              <a:t>: "Therefore, I urge you, brothers and sisters, in        view of God’s mercy, to offer your bodies as a living       sacrifice, holy and pleasing to God—this is your true and proper worship."</a:t>
            </a:r>
          </a:p>
          <a:p>
            <a:r>
              <a:rPr lang="en-GB" sz="3600" b="1" dirty="0"/>
              <a:t>2</a:t>
            </a:r>
            <a:r>
              <a:rPr lang="en-GB" sz="3600" dirty="0"/>
              <a:t>: "Do not conform to the pattern of this world, but   be transformed by the renewing of your mind. Then  you will be able to test and approve what God’s will  is—his good, pleasing and perfect will."</a:t>
            </a:r>
          </a:p>
          <a:p>
            <a:pPr marL="0" indent="0">
              <a:buNone/>
            </a:pPr>
            <a:endParaRPr lang="en-GB" dirty="0"/>
          </a:p>
        </p:txBody>
      </p:sp>
    </p:spTree>
    <p:extLst>
      <p:ext uri="{BB962C8B-B14F-4D97-AF65-F5344CB8AC3E}">
        <p14:creationId xmlns:p14="http://schemas.microsoft.com/office/powerpoint/2010/main" val="224333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re I Am, Wholly Available - YouTube">
            <a:extLst>
              <a:ext uri="{FF2B5EF4-FFF2-40B4-BE49-F238E27FC236}">
                <a16:creationId xmlns:a16="http://schemas.microsoft.com/office/drawing/2014/main" id="{123DA052-4160-D262-EDE9-827B73742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05" r="8792"/>
          <a:stretch>
            <a:fillRect/>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40" name="Freeform: Shape 1039">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2" name="Freeform: Shape 1041">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Rectangle 104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6" name="Rectangle 104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0498B7-FA38-DFF5-7CC6-876FE64C5AE6}"/>
              </a:ext>
            </a:extLst>
          </p:cNvPr>
          <p:cNvSpPr>
            <a:spLocks noGrp="1"/>
          </p:cNvSpPr>
          <p:nvPr>
            <p:ph idx="1"/>
          </p:nvPr>
        </p:nvSpPr>
        <p:spPr>
          <a:xfrm>
            <a:off x="0" y="2697957"/>
            <a:ext cx="4360985" cy="3207258"/>
          </a:xfrm>
        </p:spPr>
        <p:txBody>
          <a:bodyPr anchor="t">
            <a:noAutofit/>
          </a:bodyPr>
          <a:lstStyle/>
          <a:p>
            <a:r>
              <a:rPr lang="en-GB" sz="2400" dirty="0"/>
              <a:t>Here I Am, Wholly Available</a:t>
            </a:r>
            <a:br>
              <a:rPr lang="en-GB" sz="2400" dirty="0"/>
            </a:br>
            <a:r>
              <a:rPr lang="en-GB" sz="2400" dirty="0"/>
              <a:t>As For Me, I Will Serve The Lord</a:t>
            </a:r>
            <a:br>
              <a:rPr lang="en-GB" sz="2400" dirty="0"/>
            </a:br>
            <a:r>
              <a:rPr lang="en-GB" sz="2400" dirty="0"/>
              <a:t>Here I Am, Wholly Available</a:t>
            </a:r>
            <a:br>
              <a:rPr lang="en-GB" sz="2400" dirty="0"/>
            </a:br>
            <a:r>
              <a:rPr lang="en-GB" sz="2400" dirty="0"/>
              <a:t>As For Me, I Will Serve The Lord</a:t>
            </a:r>
          </a:p>
          <a:p>
            <a:endParaRPr lang="en-GB" sz="2400" dirty="0"/>
          </a:p>
          <a:p>
            <a:r>
              <a:rPr lang="en-GB" sz="2400" dirty="0"/>
              <a:t>Chris Bowater</a:t>
            </a:r>
          </a:p>
        </p:txBody>
      </p:sp>
    </p:spTree>
    <p:extLst>
      <p:ext uri="{BB962C8B-B14F-4D97-AF65-F5344CB8AC3E}">
        <p14:creationId xmlns:p14="http://schemas.microsoft.com/office/powerpoint/2010/main" val="414504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D3A19-A256-C17B-B657-7B2B87985310}"/>
              </a:ext>
            </a:extLst>
          </p:cNvPr>
          <p:cNvSpPr>
            <a:spLocks noGrp="1"/>
          </p:cNvSpPr>
          <p:nvPr>
            <p:ph type="title"/>
          </p:nvPr>
        </p:nvSpPr>
        <p:spPr>
          <a:xfrm>
            <a:off x="640080" y="325369"/>
            <a:ext cx="4368602" cy="1956841"/>
          </a:xfrm>
        </p:spPr>
        <p:txBody>
          <a:bodyPr anchor="b">
            <a:normAutofit/>
          </a:bodyPr>
          <a:lstStyle/>
          <a:p>
            <a:r>
              <a:rPr lang="en-GB" sz="4600"/>
              <a:t>Are you available to everyone?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DDD3CE-A247-15D7-B9B2-C26E9B6E9B77}"/>
              </a:ext>
            </a:extLst>
          </p:cNvPr>
          <p:cNvSpPr>
            <a:spLocks noGrp="1"/>
          </p:cNvSpPr>
          <p:nvPr>
            <p:ph idx="1"/>
          </p:nvPr>
        </p:nvSpPr>
        <p:spPr>
          <a:xfrm>
            <a:off x="640080" y="2872899"/>
            <a:ext cx="4243589" cy="3320668"/>
          </a:xfrm>
        </p:spPr>
        <p:txBody>
          <a:bodyPr>
            <a:normAutofit/>
          </a:bodyPr>
          <a:lstStyle/>
          <a:p>
            <a:r>
              <a:rPr lang="en-GB" dirty="0"/>
              <a:t>Are you available to the wrong things?</a:t>
            </a:r>
          </a:p>
          <a:p>
            <a:r>
              <a:rPr lang="en-GB" dirty="0"/>
              <a:t>Are you available to God?</a:t>
            </a:r>
          </a:p>
        </p:txBody>
      </p:sp>
      <p:pic>
        <p:nvPicPr>
          <p:cNvPr id="5" name="Picture 4" descr="One in a crowd">
            <a:extLst>
              <a:ext uri="{FF2B5EF4-FFF2-40B4-BE49-F238E27FC236}">
                <a16:creationId xmlns:a16="http://schemas.microsoft.com/office/drawing/2014/main" id="{8665422D-FA69-2175-B7F6-2A59F4DBFB3F}"/>
              </a:ext>
            </a:extLst>
          </p:cNvPr>
          <p:cNvPicPr>
            <a:picLocks noChangeAspect="1"/>
          </p:cNvPicPr>
          <p:nvPr/>
        </p:nvPicPr>
        <p:blipFill>
          <a:blip r:embed="rId2"/>
          <a:srcRect l="16482" r="829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9123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the angel visits Mary - jesus of nazareth">
            <a:extLst>
              <a:ext uri="{FF2B5EF4-FFF2-40B4-BE49-F238E27FC236}">
                <a16:creationId xmlns:a16="http://schemas.microsoft.com/office/drawing/2014/main" id="{AC38599A-AF10-B58C-D698-DE07446D0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03" r="11351" b="1"/>
          <a:stretch>
            <a:fillRect/>
          </a:stretch>
        </p:blipFill>
        <p:spPr bwMode="auto">
          <a:xfrm>
            <a:off x="20" y="10"/>
            <a:ext cx="497736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C6EFAB-D06B-71E0-FF6F-480578211D22}"/>
              </a:ext>
            </a:extLst>
          </p:cNvPr>
          <p:cNvPicPr>
            <a:picLocks noChangeAspect="1"/>
          </p:cNvPicPr>
          <p:nvPr/>
        </p:nvPicPr>
        <p:blipFill>
          <a:blip r:embed="rId3"/>
          <a:srcRect l="20605" r="10441" b="1"/>
          <a:stretch>
            <a:fillRect/>
          </a:stretch>
        </p:blipFill>
        <p:spPr>
          <a:xfrm>
            <a:off x="4977384" y="10"/>
            <a:ext cx="7214616" cy="6857990"/>
          </a:xfrm>
          <a:prstGeom prst="rect">
            <a:avLst/>
          </a:prstGeom>
        </p:spPr>
      </p:pic>
      <p:sp>
        <p:nvSpPr>
          <p:cNvPr id="3085" name="Rectangle 3084">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7" name="Rectangle: Rounded Corners 3086">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1ED71AC-C619-95A4-E192-0E1E66E2176E}"/>
              </a:ext>
            </a:extLst>
          </p:cNvPr>
          <p:cNvSpPr>
            <a:spLocks noGrp="1"/>
          </p:cNvSpPr>
          <p:nvPr>
            <p:ph type="title"/>
          </p:nvPr>
        </p:nvSpPr>
        <p:spPr>
          <a:xfrm>
            <a:off x="6772758" y="3949157"/>
            <a:ext cx="4324351" cy="539496"/>
          </a:xfrm>
        </p:spPr>
        <p:txBody>
          <a:bodyPr>
            <a:normAutofit fontScale="90000"/>
          </a:bodyPr>
          <a:lstStyle/>
          <a:p>
            <a:pPr algn="ctr"/>
            <a:r>
              <a:rPr lang="en-GB" sz="1900" dirty="0">
                <a:solidFill>
                  <a:schemeClr val="bg1"/>
                </a:solidFill>
              </a:rPr>
              <a:t>2  Bible characters who were available to God</a:t>
            </a:r>
          </a:p>
        </p:txBody>
      </p:sp>
      <p:sp>
        <p:nvSpPr>
          <p:cNvPr id="3" name="Content Placeholder 2">
            <a:extLst>
              <a:ext uri="{FF2B5EF4-FFF2-40B4-BE49-F238E27FC236}">
                <a16:creationId xmlns:a16="http://schemas.microsoft.com/office/drawing/2014/main" id="{94784EAB-7519-F0E8-72B3-C9C007C149DA}"/>
              </a:ext>
            </a:extLst>
          </p:cNvPr>
          <p:cNvSpPr>
            <a:spLocks noGrp="1"/>
          </p:cNvSpPr>
          <p:nvPr>
            <p:ph idx="1"/>
          </p:nvPr>
        </p:nvSpPr>
        <p:spPr>
          <a:xfrm>
            <a:off x="6431138" y="4697298"/>
            <a:ext cx="5040034" cy="1435608"/>
          </a:xfrm>
        </p:spPr>
        <p:txBody>
          <a:bodyPr anchor="ctr">
            <a:noAutofit/>
          </a:bodyPr>
          <a:lstStyle/>
          <a:p>
            <a:pPr marL="514350" indent="-514350" algn="ctr">
              <a:buAutoNum type="arabicPeriod"/>
            </a:pPr>
            <a:r>
              <a:rPr lang="en-GB" dirty="0"/>
              <a:t>Baalam - Numbers 22 </a:t>
            </a:r>
          </a:p>
          <a:p>
            <a:pPr marL="514350" indent="-514350" algn="ctr">
              <a:buAutoNum type="arabicPeriod"/>
            </a:pPr>
            <a:endParaRPr lang="en-GB" dirty="0"/>
          </a:p>
          <a:p>
            <a:pPr marL="514350" indent="-514350" algn="ctr">
              <a:buAutoNum type="arabicPeriod"/>
            </a:pPr>
            <a:r>
              <a:rPr lang="en-GB" dirty="0"/>
              <a:t>Mary - Luke 1.26-38</a:t>
            </a:r>
          </a:p>
        </p:txBody>
      </p:sp>
    </p:spTree>
    <p:extLst>
      <p:ext uri="{BB962C8B-B14F-4D97-AF65-F5344CB8AC3E}">
        <p14:creationId xmlns:p14="http://schemas.microsoft.com/office/powerpoint/2010/main" val="289863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C7982-15FC-BE01-8244-62EE505D2414}"/>
              </a:ext>
            </a:extLst>
          </p:cNvPr>
          <p:cNvSpPr>
            <a:spLocks noGrp="1"/>
          </p:cNvSpPr>
          <p:nvPr>
            <p:ph type="title"/>
          </p:nvPr>
        </p:nvSpPr>
        <p:spPr>
          <a:xfrm>
            <a:off x="640080" y="325369"/>
            <a:ext cx="4368602" cy="1956841"/>
          </a:xfrm>
        </p:spPr>
        <p:txBody>
          <a:bodyPr anchor="b">
            <a:normAutofit/>
          </a:bodyPr>
          <a:lstStyle/>
          <a:p>
            <a:r>
              <a:rPr lang="en-GB" sz="4200" dirty="0"/>
              <a:t>How does it work out to be available to God?</a:t>
            </a:r>
          </a:p>
        </p:txBody>
      </p:sp>
      <p:sp>
        <p:nvSpPr>
          <p:cNvPr id="41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C635A3-489E-4BBF-78E4-5649C4D36524}"/>
              </a:ext>
            </a:extLst>
          </p:cNvPr>
          <p:cNvSpPr>
            <a:spLocks noGrp="1"/>
          </p:cNvSpPr>
          <p:nvPr>
            <p:ph idx="1"/>
          </p:nvPr>
        </p:nvSpPr>
        <p:spPr>
          <a:xfrm>
            <a:off x="221064" y="2872899"/>
            <a:ext cx="5089113" cy="3776296"/>
          </a:xfrm>
        </p:spPr>
        <p:txBody>
          <a:bodyPr>
            <a:noAutofit/>
          </a:bodyPr>
          <a:lstStyle/>
          <a:p>
            <a:pPr marL="514350" indent="-514350">
              <a:buAutoNum type="arabicPeriod"/>
            </a:pPr>
            <a:r>
              <a:rPr lang="en-GB" sz="2300" dirty="0"/>
              <a:t>Available to an older generation to sow into a younger generation</a:t>
            </a:r>
          </a:p>
          <a:p>
            <a:pPr marL="514350" indent="-514350">
              <a:buAutoNum type="arabicPeriod"/>
            </a:pPr>
            <a:r>
              <a:rPr lang="en-GB" sz="2300" dirty="0"/>
              <a:t>Available to move to be closer to the place God has called you to work</a:t>
            </a:r>
          </a:p>
          <a:p>
            <a:pPr marL="514350" indent="-514350">
              <a:buAutoNum type="arabicPeriod"/>
            </a:pPr>
            <a:r>
              <a:rPr lang="en-GB" sz="2300" dirty="0"/>
              <a:t>Available to let go of a big income to receive a smaller income to serve God and trust him for the difference</a:t>
            </a:r>
          </a:p>
          <a:p>
            <a:pPr marL="514350" indent="-514350">
              <a:buAutoNum type="arabicPeriod"/>
            </a:pPr>
            <a:r>
              <a:rPr lang="en-GB" sz="2300" dirty="0"/>
              <a:t>Available to pray for healing – even if not much has happened yet</a:t>
            </a:r>
          </a:p>
        </p:txBody>
      </p:sp>
      <p:pic>
        <p:nvPicPr>
          <p:cNvPr id="4098" name="Picture 2" descr="Anointed Oil | Anointing oil prayer, Oils, Extra virgin olive oil">
            <a:extLst>
              <a:ext uri="{FF2B5EF4-FFF2-40B4-BE49-F238E27FC236}">
                <a16:creationId xmlns:a16="http://schemas.microsoft.com/office/drawing/2014/main" id="{5F351290-CA8F-846E-1164-A12AE2AB4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10" r="1840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260</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What does it look like to be a Good news people in a bad news world?</vt:lpstr>
      <vt:lpstr>We are good news people if we become available to God</vt:lpstr>
      <vt:lpstr>Romans 12.1-2</vt:lpstr>
      <vt:lpstr>PowerPoint Presentation</vt:lpstr>
      <vt:lpstr>Are you available to everyone?</vt:lpstr>
      <vt:lpstr>2  Bible characters who were available to God</vt:lpstr>
      <vt:lpstr>How does it work out to be available to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Cole</dc:creator>
  <cp:lastModifiedBy>Roger Cole</cp:lastModifiedBy>
  <cp:revision>5</cp:revision>
  <dcterms:created xsi:type="dcterms:W3CDTF">2025-09-28T00:17:34Z</dcterms:created>
  <dcterms:modified xsi:type="dcterms:W3CDTF">2025-09-28T08:02:48Z</dcterms:modified>
</cp:coreProperties>
</file>