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62" r:id="rId8"/>
    <p:sldId id="264" r:id="rId9"/>
    <p:sldId id="270" r:id="rId10"/>
    <p:sldId id="265" r:id="rId11"/>
    <p:sldId id="266" r:id="rId12"/>
    <p:sldId id="268" r:id="rId13"/>
    <p:sldId id="267"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92B35-081C-48F9-964F-2DD04B069CEA}" v="7" dt="2026-01-08T15:33:17.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9" d="100"/>
          <a:sy n="49" d="100"/>
        </p:scale>
        <p:origin x="38" y="6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earson (Stroud Christian Fellowship)" userId="c3ef6ae5-ffb3-48b7-bfe8-effac326a55d" providerId="ADAL" clId="{C8024823-3644-4D97-8C8D-6636CA1A0702}"/>
    <pc:docChg chg="modSld">
      <pc:chgData name="Martin Pearson (Stroud Christian Fellowship)" userId="c3ef6ae5-ffb3-48b7-bfe8-effac326a55d" providerId="ADAL" clId="{C8024823-3644-4D97-8C8D-6636CA1A0702}" dt="2026-01-08T15:33:17.568" v="6"/>
      <pc:docMkLst>
        <pc:docMk/>
      </pc:docMkLst>
      <pc:sldChg chg="modAnim">
        <pc:chgData name="Martin Pearson (Stroud Christian Fellowship)" userId="c3ef6ae5-ffb3-48b7-bfe8-effac326a55d" providerId="ADAL" clId="{C8024823-3644-4D97-8C8D-6636CA1A0702}" dt="2026-01-08T15:33:17.568" v="6"/>
        <pc:sldMkLst>
          <pc:docMk/>
          <pc:sldMk cId="3396053758"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1/8/2026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FCA2F9B-453B-7306-0AFA-6A04F5D9DB38}"/>
              </a:ext>
            </a:extLst>
          </p:cNvPr>
          <p:cNvSpPr>
            <a:spLocks noGrp="1"/>
          </p:cNvSpPr>
          <p:nvPr>
            <p:ph type="ctrTitle"/>
          </p:nvPr>
        </p:nvSpPr>
        <p:spPr>
          <a:xfrm>
            <a:off x="4377313" y="687388"/>
            <a:ext cx="6290687" cy="5483225"/>
          </a:xfrm>
          <a:effectLst/>
        </p:spPr>
        <p:txBody>
          <a:bodyPr wrap="square" anchor="ctr">
            <a:normAutofit/>
          </a:bodyPr>
          <a:lstStyle/>
          <a:p>
            <a:pPr algn="l"/>
            <a:r>
              <a:rPr lang="en-US" sz="7200">
                <a:solidFill>
                  <a:schemeClr val="tx1">
                    <a:lumMod val="95000"/>
                  </a:schemeClr>
                </a:solidFill>
              </a:rPr>
              <a:t>Lost</a:t>
            </a:r>
            <a:endParaRPr lang="en-GB" sz="7200">
              <a:solidFill>
                <a:schemeClr val="tx1">
                  <a:lumMod val="95000"/>
                </a:schemeClr>
              </a:solidFill>
            </a:endParaRPr>
          </a:p>
        </p:txBody>
      </p:sp>
      <p:sp>
        <p:nvSpPr>
          <p:cNvPr id="3" name="Subtitle 2">
            <a:extLst>
              <a:ext uri="{FF2B5EF4-FFF2-40B4-BE49-F238E27FC236}">
                <a16:creationId xmlns:a16="http://schemas.microsoft.com/office/drawing/2014/main" id="{AA5F0E9E-EA91-F464-5808-0C8571CFF749}"/>
              </a:ext>
            </a:extLst>
          </p:cNvPr>
          <p:cNvSpPr>
            <a:spLocks noGrp="1"/>
          </p:cNvSpPr>
          <p:nvPr>
            <p:ph type="subTitle" idx="1"/>
          </p:nvPr>
        </p:nvSpPr>
        <p:spPr>
          <a:xfrm>
            <a:off x="838200" y="1295400"/>
            <a:ext cx="2895646" cy="4267200"/>
          </a:xfrm>
        </p:spPr>
        <p:txBody>
          <a:bodyPr anchor="ctr">
            <a:normAutofit/>
          </a:bodyPr>
          <a:lstStyle/>
          <a:p>
            <a:r>
              <a:rPr lang="en-US" sz="2400">
                <a:solidFill>
                  <a:schemeClr val="tx1">
                    <a:lumMod val="95000"/>
                  </a:schemeClr>
                </a:solidFill>
              </a:rPr>
              <a:t>Martin Pearson</a:t>
            </a:r>
            <a:endParaRPr lang="en-GB" sz="2400">
              <a:solidFill>
                <a:schemeClr val="tx1">
                  <a:lumMod val="95000"/>
                </a:schemeClr>
              </a:solidFill>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7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99C7F2-D8D3-1EAB-1AD6-AE1E294DBECE}"/>
              </a:ext>
            </a:extLst>
          </p:cNvPr>
          <p:cNvSpPr txBox="1"/>
          <p:nvPr/>
        </p:nvSpPr>
        <p:spPr>
          <a:xfrm>
            <a:off x="1171074" y="2736502"/>
            <a:ext cx="9849852" cy="1384995"/>
          </a:xfrm>
          <a:prstGeom prst="rect">
            <a:avLst/>
          </a:prstGeom>
          <a:noFill/>
        </p:spPr>
        <p:txBody>
          <a:bodyPr wrap="square">
            <a:spAutoFit/>
          </a:bodyPr>
          <a:lstStyle/>
          <a:p>
            <a:pPr marL="457200">
              <a:buNone/>
            </a:pPr>
            <a:r>
              <a:rPr lang="en-GB" sz="2800" b="1" dirty="0">
                <a:effectLst/>
                <a:latin typeface="Aptos" panose="020B0004020202020204" pitchFamily="34" charset="0"/>
                <a:ea typeface="Times New Roman" panose="02020603050405020304" pitchFamily="18" charset="0"/>
              </a:rPr>
              <a:t>Revelation 3:16</a:t>
            </a:r>
          </a:p>
          <a:p>
            <a:pPr marL="457200">
              <a:buNone/>
            </a:pPr>
            <a:r>
              <a:rPr lang="en-GB" sz="2800" i="1" dirty="0">
                <a:effectLst/>
                <a:latin typeface="Aptos" panose="020B0004020202020204" pitchFamily="34" charset="0"/>
                <a:ea typeface="Times New Roman" panose="02020603050405020304" pitchFamily="18" charset="0"/>
              </a:rPr>
              <a:t>So, because you are lukewarm - neither hot nor cold</a:t>
            </a:r>
          </a:p>
          <a:p>
            <a:pPr marL="457200">
              <a:buNone/>
            </a:pPr>
            <a:r>
              <a:rPr lang="en-GB" sz="2800" i="1" dirty="0">
                <a:effectLst/>
                <a:latin typeface="Aptos" panose="020B0004020202020204" pitchFamily="34" charset="0"/>
                <a:ea typeface="Times New Roman" panose="02020603050405020304" pitchFamily="18" charset="0"/>
              </a:rPr>
              <a:t>I am about to spit you out of my mouth.</a:t>
            </a:r>
            <a:endParaRPr lang="en-GB" sz="2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641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E6E87-B31F-097E-BB15-656A7B690C6F}"/>
              </a:ext>
            </a:extLst>
          </p:cNvPr>
          <p:cNvPicPr>
            <a:picLocks noChangeAspect="1"/>
          </p:cNvPicPr>
          <p:nvPr/>
        </p:nvPicPr>
        <p:blipFill>
          <a:blip r:embed="rId3"/>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377408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B0564-54C1-2AA0-FCBF-AA2CAF0533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972CB7-DB62-6A3F-5652-85916CB1CE02}"/>
              </a:ext>
            </a:extLst>
          </p:cNvPr>
          <p:cNvSpPr txBox="1"/>
          <p:nvPr/>
        </p:nvSpPr>
        <p:spPr>
          <a:xfrm>
            <a:off x="1164604" y="2305615"/>
            <a:ext cx="9862791" cy="2246769"/>
          </a:xfrm>
          <a:prstGeom prst="rect">
            <a:avLst/>
          </a:prstGeom>
          <a:noFill/>
        </p:spPr>
        <p:txBody>
          <a:bodyPr wrap="square" rtlCol="0">
            <a:spAutoFit/>
          </a:bodyPr>
          <a:lstStyle/>
          <a:p>
            <a:pPr marL="342900" indent="-342900">
              <a:buFont typeface="+mj-lt"/>
              <a:buAutoNum type="arabicPeriod"/>
            </a:pPr>
            <a:r>
              <a:rPr lang="en-US" sz="2800" dirty="0">
                <a:solidFill>
                  <a:schemeClr val="tx2"/>
                </a:solidFill>
              </a:rPr>
              <a:t>Destination had become more important than Devotion</a:t>
            </a:r>
            <a:br>
              <a:rPr lang="en-US" sz="2800" dirty="0">
                <a:solidFill>
                  <a:schemeClr val="tx2"/>
                </a:solidFill>
              </a:rPr>
            </a:br>
            <a:endParaRPr lang="en-US" sz="2800" dirty="0">
              <a:solidFill>
                <a:schemeClr val="tx2"/>
              </a:solidFill>
            </a:endParaRPr>
          </a:p>
          <a:p>
            <a:pPr marL="342900" indent="-342900">
              <a:buFont typeface="+mj-lt"/>
              <a:buAutoNum type="arabicPeriod"/>
            </a:pPr>
            <a:r>
              <a:rPr lang="en-US" sz="2800" dirty="0">
                <a:solidFill>
                  <a:schemeClr val="tx2"/>
                </a:solidFill>
              </a:rPr>
              <a:t>They were so comfortable, they forgot about Jesus</a:t>
            </a:r>
            <a:br>
              <a:rPr lang="en-US" sz="2800" dirty="0"/>
            </a:br>
            <a:endParaRPr lang="en-US" sz="2800" dirty="0"/>
          </a:p>
          <a:p>
            <a:pPr marL="342900" indent="-342900">
              <a:buFont typeface="+mj-lt"/>
              <a:buAutoNum type="arabicPeriod"/>
            </a:pPr>
            <a:r>
              <a:rPr lang="en-US" sz="2800" dirty="0"/>
              <a:t>They were anxious about something God already had in hand</a:t>
            </a:r>
            <a:endParaRPr lang="en-GB" sz="2800" dirty="0"/>
          </a:p>
        </p:txBody>
      </p:sp>
    </p:spTree>
    <p:extLst>
      <p:ext uri="{BB962C8B-B14F-4D97-AF65-F5344CB8AC3E}">
        <p14:creationId xmlns:p14="http://schemas.microsoft.com/office/powerpoint/2010/main" val="90161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33D24-50BF-3CF1-968E-5406844A4F3A}"/>
              </a:ext>
            </a:extLst>
          </p:cNvPr>
          <p:cNvSpPr txBox="1"/>
          <p:nvPr/>
        </p:nvSpPr>
        <p:spPr>
          <a:xfrm>
            <a:off x="1297858" y="1659285"/>
            <a:ext cx="9596284" cy="3539430"/>
          </a:xfrm>
          <a:prstGeom prst="rect">
            <a:avLst/>
          </a:prstGeom>
          <a:noFill/>
        </p:spPr>
        <p:txBody>
          <a:bodyPr wrap="square">
            <a:spAutoFit/>
          </a:bodyPr>
          <a:lstStyle/>
          <a:p>
            <a:r>
              <a:rPr lang="en-GB" sz="2800" b="1" baseline="30000" dirty="0">
                <a:effectLst/>
                <a:latin typeface="+mj-lt"/>
                <a:ea typeface="Times New Roman" panose="02020603050405020304" pitchFamily="18" charset="0"/>
                <a:cs typeface="Segoe UI" panose="020B0502040204020203" pitchFamily="34" charset="0"/>
              </a:rPr>
              <a:t> </a:t>
            </a:r>
            <a:r>
              <a:rPr lang="en-GB" sz="2800" b="1" dirty="0">
                <a:latin typeface="+mj-lt"/>
                <a:ea typeface="Times New Roman" panose="02020603050405020304" pitchFamily="18" charset="0"/>
              </a:rPr>
              <a:t>Hebrews 12:2-3 (NIRV)</a:t>
            </a:r>
          </a:p>
          <a:p>
            <a:pPr>
              <a:buNone/>
            </a:pPr>
            <a:r>
              <a:rPr lang="en-GB" sz="2800" i="1" dirty="0">
                <a:effectLst/>
                <a:latin typeface="+mj-lt"/>
                <a:ea typeface="Times New Roman" panose="02020603050405020304" pitchFamily="18" charset="0"/>
                <a:cs typeface="Segoe UI" panose="020B0502040204020203" pitchFamily="34" charset="0"/>
              </a:rPr>
              <a:t>Let us keep looking to Jesus. He is the one who started this journey of faith. And he is the one who completes the journey of faith. He paid no attention to the shame of the cross. He suffered there because of the joy he was looking forward to. Then he sat down at the right hand of the throne of God. </a:t>
            </a:r>
            <a:r>
              <a:rPr lang="en-GB" sz="2800" i="1" baseline="30000" dirty="0">
                <a:effectLst/>
                <a:latin typeface="+mj-lt"/>
                <a:ea typeface="Times New Roman" panose="02020603050405020304" pitchFamily="18" charset="0"/>
              </a:rPr>
              <a:t>3</a:t>
            </a:r>
            <a:r>
              <a:rPr lang="en-GB" sz="2800" i="1" dirty="0">
                <a:effectLst/>
                <a:latin typeface="+mj-lt"/>
                <a:ea typeface="Times New Roman" panose="02020603050405020304" pitchFamily="18" charset="0"/>
              </a:rPr>
              <a:t> He made it through these attacks by sinners. So think about him. Then you won’t get tired. You won’t lose hope. </a:t>
            </a:r>
            <a:endParaRPr lang="en-GB" sz="2800" i="1" dirty="0">
              <a:latin typeface="+mj-lt"/>
            </a:endParaRPr>
          </a:p>
        </p:txBody>
      </p:sp>
    </p:spTree>
    <p:extLst>
      <p:ext uri="{BB962C8B-B14F-4D97-AF65-F5344CB8AC3E}">
        <p14:creationId xmlns:p14="http://schemas.microsoft.com/office/powerpoint/2010/main" val="38952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C9EE9-9BEF-9F29-F625-922A2ABB5C57}"/>
              </a:ext>
            </a:extLst>
          </p:cNvPr>
          <p:cNvSpPr txBox="1"/>
          <p:nvPr/>
        </p:nvSpPr>
        <p:spPr>
          <a:xfrm>
            <a:off x="924232" y="1228397"/>
            <a:ext cx="10343535" cy="4401205"/>
          </a:xfrm>
          <a:prstGeom prst="rect">
            <a:avLst/>
          </a:prstGeom>
          <a:noFill/>
        </p:spPr>
        <p:txBody>
          <a:bodyPr wrap="square">
            <a:spAutoFit/>
          </a:bodyPr>
          <a:lstStyle/>
          <a:p>
            <a:pPr marL="457200">
              <a:buNone/>
            </a:pPr>
            <a:r>
              <a:rPr lang="en-GB" sz="2800" b="1" dirty="0">
                <a:effectLst/>
                <a:latin typeface="Aptos" panose="020B0004020202020204" pitchFamily="34" charset="0"/>
                <a:ea typeface="Times New Roman" panose="02020603050405020304" pitchFamily="18" charset="0"/>
              </a:rPr>
              <a:t>Psalm 42:1</a:t>
            </a:r>
            <a:br>
              <a:rPr lang="en-GB" sz="2800" b="1" dirty="0">
                <a:effectLst/>
                <a:latin typeface="Aptos" panose="020B0004020202020204" pitchFamily="34" charset="0"/>
                <a:ea typeface="Times New Roman" panose="02020603050405020304" pitchFamily="18" charset="0"/>
              </a:rPr>
            </a:br>
            <a:r>
              <a:rPr lang="en-GB" sz="2800" i="1" dirty="0">
                <a:effectLst/>
                <a:latin typeface="Aptos" panose="020B0004020202020204" pitchFamily="34" charset="0"/>
                <a:ea typeface="Times New Roman" panose="02020603050405020304" pitchFamily="18" charset="0"/>
              </a:rPr>
              <a:t>As the deer pants for the water, so my soul longs for you</a:t>
            </a:r>
            <a:br>
              <a:rPr lang="en-GB" sz="2800" dirty="0">
                <a:effectLst/>
                <a:latin typeface="Aptos" panose="020B0004020202020204" pitchFamily="34" charset="0"/>
                <a:ea typeface="Times New Roman" panose="02020603050405020304" pitchFamily="18" charset="0"/>
              </a:rPr>
            </a:br>
            <a:endParaRPr lang="en-GB" sz="2800" dirty="0">
              <a:effectLst/>
              <a:latin typeface="Times New Roman" panose="02020603050405020304" pitchFamily="18" charset="0"/>
              <a:ea typeface="Times New Roman" panose="02020603050405020304" pitchFamily="18" charset="0"/>
            </a:endParaRPr>
          </a:p>
          <a:p>
            <a:pPr marL="457200">
              <a:buNone/>
            </a:pPr>
            <a:r>
              <a:rPr lang="en-GB" sz="2800" b="1" dirty="0">
                <a:effectLst/>
                <a:latin typeface="Aptos" panose="020B0004020202020204" pitchFamily="34" charset="0"/>
                <a:ea typeface="Times New Roman" panose="02020603050405020304" pitchFamily="18" charset="0"/>
              </a:rPr>
              <a:t>Isaiah 55:6</a:t>
            </a:r>
            <a:br>
              <a:rPr lang="en-GB" sz="2800" b="1" dirty="0">
                <a:effectLst/>
                <a:latin typeface="Aptos" panose="020B0004020202020204" pitchFamily="34" charset="0"/>
                <a:ea typeface="Times New Roman" panose="02020603050405020304" pitchFamily="18" charset="0"/>
              </a:rPr>
            </a:br>
            <a:r>
              <a:rPr lang="en-GB" sz="2800" i="1" dirty="0">
                <a:effectLst/>
                <a:latin typeface="Aptos" panose="020B0004020202020204" pitchFamily="34" charset="0"/>
                <a:ea typeface="Times New Roman" panose="02020603050405020304" pitchFamily="18" charset="0"/>
              </a:rPr>
              <a:t>Seek the Lord while he may be found; call on him while he is near.</a:t>
            </a:r>
            <a:endParaRPr lang="en-GB" sz="2800" i="1" dirty="0">
              <a:effectLst/>
              <a:latin typeface="Times New Roman" panose="02020603050405020304" pitchFamily="18" charset="0"/>
              <a:ea typeface="Times New Roman" panose="02020603050405020304" pitchFamily="18" charset="0"/>
            </a:endParaRPr>
          </a:p>
          <a:p>
            <a:pPr marL="457200">
              <a:buNone/>
            </a:pPr>
            <a:br>
              <a:rPr lang="en-GB" sz="2800" b="1" dirty="0">
                <a:effectLst/>
                <a:latin typeface="Aptos" panose="020B0004020202020204" pitchFamily="34" charset="0"/>
                <a:ea typeface="Times New Roman" panose="02020603050405020304" pitchFamily="18" charset="0"/>
              </a:rPr>
            </a:br>
            <a:r>
              <a:rPr lang="en-GB" sz="2800" b="1" dirty="0">
                <a:effectLst/>
                <a:latin typeface="Aptos" panose="020B0004020202020204" pitchFamily="34" charset="0"/>
                <a:ea typeface="Times New Roman" panose="02020603050405020304" pitchFamily="18" charset="0"/>
              </a:rPr>
              <a:t>Deuteronomy 4:29</a:t>
            </a:r>
            <a:endParaRPr lang="en-GB" sz="2800" dirty="0">
              <a:effectLst/>
              <a:latin typeface="Times New Roman" panose="02020603050405020304" pitchFamily="18" charset="0"/>
              <a:ea typeface="Times New Roman" panose="02020603050405020304" pitchFamily="18" charset="0"/>
            </a:endParaRPr>
          </a:p>
          <a:p>
            <a:pPr marL="457200">
              <a:buNone/>
            </a:pPr>
            <a:r>
              <a:rPr lang="en-GB" sz="2800" i="1" dirty="0">
                <a:effectLst/>
                <a:latin typeface="Aptos" panose="020B0004020202020204" pitchFamily="34" charset="0"/>
                <a:ea typeface="Times New Roman" panose="02020603050405020304" pitchFamily="18" charset="0"/>
              </a:rPr>
              <a:t>But if from there you seek the Lord your God, you will find him if you seek him with all your heart and with all your soul</a:t>
            </a:r>
            <a:endParaRPr lang="en-GB" sz="2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60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97D26-AAA8-71FE-B6BF-3862B6F9156B}"/>
              </a:ext>
            </a:extLst>
          </p:cNvPr>
          <p:cNvSpPr txBox="1"/>
          <p:nvPr/>
        </p:nvSpPr>
        <p:spPr>
          <a:xfrm>
            <a:off x="2095851" y="2624632"/>
            <a:ext cx="2271197" cy="1200329"/>
          </a:xfrm>
          <a:prstGeom prst="rect">
            <a:avLst/>
          </a:prstGeom>
          <a:noFill/>
        </p:spPr>
        <p:txBody>
          <a:bodyPr wrap="square" rtlCol="0">
            <a:spAutoFit/>
          </a:bodyPr>
          <a:lstStyle/>
          <a:p>
            <a:r>
              <a:rPr lang="en-US" sz="7200" b="1" dirty="0">
                <a:latin typeface="Century Gothic" panose="020B0502020202020204" pitchFamily="34" charset="0"/>
              </a:rPr>
              <a:t>here</a:t>
            </a:r>
            <a:r>
              <a:rPr lang="en-US" sz="7200" dirty="0"/>
              <a:t> </a:t>
            </a:r>
            <a:r>
              <a:rPr lang="en-US" sz="3200" dirty="0"/>
              <a:t> </a:t>
            </a:r>
            <a:r>
              <a:rPr lang="en-US" dirty="0"/>
              <a:t> </a:t>
            </a:r>
            <a:endParaRPr lang="en-GB" dirty="0"/>
          </a:p>
        </p:txBody>
      </p:sp>
      <p:sp>
        <p:nvSpPr>
          <p:cNvPr id="3" name="Arrow: Right 2">
            <a:extLst>
              <a:ext uri="{FF2B5EF4-FFF2-40B4-BE49-F238E27FC236}">
                <a16:creationId xmlns:a16="http://schemas.microsoft.com/office/drawing/2014/main" id="{F53F045A-BAD2-FB1E-71BA-01FBDAF14547}"/>
              </a:ext>
            </a:extLst>
          </p:cNvPr>
          <p:cNvSpPr/>
          <p:nvPr/>
        </p:nvSpPr>
        <p:spPr>
          <a:xfrm>
            <a:off x="4969247" y="2932406"/>
            <a:ext cx="1513489" cy="584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02D9F7C-C7E1-3235-E84C-3A5BC03A09FD}"/>
              </a:ext>
            </a:extLst>
          </p:cNvPr>
          <p:cNvSpPr txBox="1"/>
          <p:nvPr/>
        </p:nvSpPr>
        <p:spPr>
          <a:xfrm>
            <a:off x="7339330" y="2624631"/>
            <a:ext cx="2486660" cy="1200329"/>
          </a:xfrm>
          <a:prstGeom prst="rect">
            <a:avLst/>
          </a:prstGeom>
          <a:noFill/>
        </p:spPr>
        <p:txBody>
          <a:bodyPr wrap="square" rtlCol="0">
            <a:spAutoFit/>
          </a:bodyPr>
          <a:lstStyle/>
          <a:p>
            <a:r>
              <a:rPr lang="en-US" sz="7200" b="1" dirty="0">
                <a:latin typeface="Century Gothic" panose="020B0502020202020204" pitchFamily="34" charset="0"/>
              </a:rPr>
              <a:t>here</a:t>
            </a:r>
            <a:r>
              <a:rPr lang="en-US" sz="7200" dirty="0"/>
              <a:t> </a:t>
            </a:r>
            <a:r>
              <a:rPr lang="en-US" sz="3200" dirty="0"/>
              <a:t> </a:t>
            </a:r>
            <a:r>
              <a:rPr lang="en-US" dirty="0"/>
              <a:t> </a:t>
            </a:r>
            <a:endParaRPr lang="en-GB" dirty="0"/>
          </a:p>
        </p:txBody>
      </p:sp>
      <p:sp>
        <p:nvSpPr>
          <p:cNvPr id="5" name="TextBox 4">
            <a:extLst>
              <a:ext uri="{FF2B5EF4-FFF2-40B4-BE49-F238E27FC236}">
                <a16:creationId xmlns:a16="http://schemas.microsoft.com/office/drawing/2014/main" id="{10CA605A-E048-FFB6-9B61-F132B9BAB969}"/>
              </a:ext>
            </a:extLst>
          </p:cNvPr>
          <p:cNvSpPr txBox="1"/>
          <p:nvPr/>
        </p:nvSpPr>
        <p:spPr>
          <a:xfrm>
            <a:off x="6682433" y="1608967"/>
            <a:ext cx="656897" cy="2646878"/>
          </a:xfrm>
          <a:prstGeom prst="rect">
            <a:avLst/>
          </a:prstGeom>
          <a:noFill/>
        </p:spPr>
        <p:txBody>
          <a:bodyPr wrap="square" rtlCol="0">
            <a:spAutoFit/>
          </a:bodyPr>
          <a:lstStyle/>
          <a:p>
            <a:r>
              <a:rPr lang="en-US" sz="16600" b="1" dirty="0">
                <a:solidFill>
                  <a:srgbClr val="FF3300"/>
                </a:solidFill>
                <a:latin typeface="Century Gothic" panose="020B0502020202020204" pitchFamily="34" charset="0"/>
              </a:rPr>
              <a:t>t</a:t>
            </a:r>
            <a:endParaRPr lang="en-GB" sz="16600" b="1" dirty="0">
              <a:solidFill>
                <a:srgbClr val="FF3300"/>
              </a:solidFill>
              <a:latin typeface="Century Gothic" panose="020B0502020202020204" pitchFamily="34" charset="0"/>
            </a:endParaRPr>
          </a:p>
        </p:txBody>
      </p:sp>
    </p:spTree>
    <p:extLst>
      <p:ext uri="{BB962C8B-B14F-4D97-AF65-F5344CB8AC3E}">
        <p14:creationId xmlns:p14="http://schemas.microsoft.com/office/powerpoint/2010/main" val="175187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6C650-523B-7788-C405-307008CBDE15}"/>
              </a:ext>
            </a:extLst>
          </p:cNvPr>
          <p:cNvSpPr txBox="1"/>
          <p:nvPr/>
        </p:nvSpPr>
        <p:spPr>
          <a:xfrm>
            <a:off x="2101412" y="1736229"/>
            <a:ext cx="7989176" cy="4247317"/>
          </a:xfrm>
          <a:prstGeom prst="rect">
            <a:avLst/>
          </a:prstGeom>
          <a:noFill/>
        </p:spPr>
        <p:txBody>
          <a:bodyPr wrap="square">
            <a:spAutoFit/>
          </a:bodyPr>
          <a:lstStyle/>
          <a:p>
            <a:pPr marL="342900" lvl="0" indent="-342900">
              <a:buFont typeface="+mj-lt"/>
              <a:buAutoNum type="arabicPeriod"/>
            </a:pPr>
            <a:r>
              <a:rPr lang="en-GB" sz="2800" b="1" dirty="0">
                <a:effectLst/>
                <a:latin typeface="Aptos" panose="020B0004020202020204" pitchFamily="34" charset="0"/>
                <a:ea typeface="Times New Roman" panose="02020603050405020304" pitchFamily="18" charset="0"/>
              </a:rPr>
              <a:t>Let our devotion be of a higher priority than our destination</a:t>
            </a:r>
            <a:br>
              <a:rPr lang="en-GB" sz="2800" b="1" dirty="0">
                <a:effectLst/>
                <a:latin typeface="Aptos" panose="020B0004020202020204" pitchFamily="34" charset="0"/>
                <a:ea typeface="Times New Roman" panose="02020603050405020304" pitchFamily="18" charset="0"/>
              </a:rPr>
            </a:br>
            <a:endParaRPr lang="en-GB" sz="2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2800" b="1" dirty="0">
                <a:effectLst/>
                <a:latin typeface="Aptos" panose="020B0004020202020204" pitchFamily="34" charset="0"/>
                <a:ea typeface="Times New Roman" panose="02020603050405020304" pitchFamily="18" charset="0"/>
              </a:rPr>
              <a:t>Let’s not get so comfortable we just drift, and lose sight of Jesus</a:t>
            </a:r>
            <a:br>
              <a:rPr lang="en-GB" sz="2800" b="1" dirty="0">
                <a:effectLst/>
                <a:latin typeface="Aptos" panose="020B0004020202020204" pitchFamily="34" charset="0"/>
                <a:ea typeface="Times New Roman" panose="02020603050405020304" pitchFamily="18" charset="0"/>
              </a:rPr>
            </a:br>
            <a:endParaRPr lang="en-GB" sz="2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2800" b="1" dirty="0">
                <a:effectLst/>
                <a:latin typeface="Aptos" panose="020B0004020202020204" pitchFamily="34" charset="0"/>
                <a:ea typeface="Times New Roman" panose="02020603050405020304" pitchFamily="18" charset="0"/>
              </a:rPr>
              <a:t>Let’s fix our eyes on Jesus and His Kingdom way</a:t>
            </a:r>
            <a:r>
              <a:rPr lang="en-GB" sz="2800" b="1" dirty="0">
                <a:latin typeface="Aptos" panose="020B0004020202020204" pitchFamily="34" charset="0"/>
                <a:ea typeface="Times New Roman" panose="02020603050405020304" pitchFamily="18" charset="0"/>
              </a:rPr>
              <a:t>; </a:t>
            </a:r>
            <a:r>
              <a:rPr lang="en-GB" sz="2800" b="1" dirty="0">
                <a:effectLst/>
                <a:latin typeface="Aptos" panose="020B0004020202020204" pitchFamily="34" charset="0"/>
                <a:ea typeface="Times New Roman" panose="02020603050405020304" pitchFamily="18" charset="0"/>
              </a:rPr>
              <a:t>and not be anxious about something He already has in hand.</a:t>
            </a:r>
            <a:endParaRPr lang="en-GB" sz="2800" dirty="0">
              <a:effectLst/>
              <a:latin typeface="Times New Roman" panose="02020603050405020304" pitchFamily="18" charset="0"/>
              <a:ea typeface="Times New Roman" panose="02020603050405020304" pitchFamily="18" charset="0"/>
            </a:endParaRP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4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73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5DE19-BFA4-4EC6-2EA4-6895D6D4F0DA}"/>
              </a:ext>
            </a:extLst>
          </p:cNvPr>
          <p:cNvSpPr txBox="1"/>
          <p:nvPr/>
        </p:nvSpPr>
        <p:spPr>
          <a:xfrm>
            <a:off x="465221" y="505485"/>
            <a:ext cx="11261558" cy="6093976"/>
          </a:xfrm>
          <a:prstGeom prst="rect">
            <a:avLst/>
          </a:prstGeom>
          <a:noFill/>
        </p:spPr>
        <p:txBody>
          <a:bodyPr wrap="square">
            <a:spAutoFit/>
          </a:bodyPr>
          <a:lstStyle/>
          <a:p>
            <a:pPr>
              <a:buNone/>
            </a:pPr>
            <a:r>
              <a:rPr lang="en-GB" sz="2600" b="1" dirty="0">
                <a:effectLst/>
                <a:latin typeface="Aptos" panose="020B0004020202020204" pitchFamily="34" charset="0"/>
                <a:ea typeface="Times New Roman" panose="02020603050405020304" pitchFamily="18" charset="0"/>
              </a:rPr>
              <a:t>Luke 2:41-52</a:t>
            </a:r>
            <a:endParaRPr lang="en-GB" sz="2600" dirty="0">
              <a:effectLst/>
              <a:latin typeface="Times New Roman" panose="02020603050405020304" pitchFamily="18" charset="0"/>
              <a:ea typeface="Times New Roman" panose="02020603050405020304" pitchFamily="18" charset="0"/>
            </a:endParaRPr>
          </a:p>
          <a:p>
            <a:pPr>
              <a:buNone/>
            </a:pPr>
            <a:r>
              <a:rPr lang="en-GB" sz="2600" dirty="0">
                <a:effectLst/>
                <a:latin typeface="Aptos" panose="020B0004020202020204" pitchFamily="34" charset="0"/>
                <a:ea typeface="Times New Roman" panose="02020603050405020304" pitchFamily="18" charset="0"/>
              </a:rPr>
              <a:t> </a:t>
            </a:r>
            <a:endParaRPr lang="en-GB" sz="2600" dirty="0">
              <a:effectLst/>
              <a:latin typeface="Times New Roman" panose="02020603050405020304" pitchFamily="18" charset="0"/>
              <a:ea typeface="Times New Roman" panose="02020603050405020304" pitchFamily="18" charset="0"/>
            </a:endParaRPr>
          </a:p>
          <a:p>
            <a:pPr>
              <a:buNone/>
            </a:pPr>
            <a:r>
              <a:rPr lang="en-GB" sz="2600" b="1" baseline="30000" dirty="0">
                <a:effectLst/>
                <a:latin typeface="Aptos" panose="020B0004020202020204" pitchFamily="34" charset="0"/>
                <a:ea typeface="Times New Roman" panose="02020603050405020304" pitchFamily="18" charset="0"/>
              </a:rPr>
              <a:t>41 </a:t>
            </a:r>
            <a:r>
              <a:rPr lang="en-GB" sz="2600" dirty="0">
                <a:effectLst/>
                <a:latin typeface="Aptos" panose="020B0004020202020204" pitchFamily="34" charset="0"/>
                <a:ea typeface="Times New Roman" panose="02020603050405020304" pitchFamily="18" charset="0"/>
              </a:rPr>
              <a:t>Every year Jesus’ parents went to Jerusalem for the Festival of the Passover. </a:t>
            </a:r>
            <a:r>
              <a:rPr lang="en-GB" sz="2600" b="1" baseline="30000" dirty="0">
                <a:effectLst/>
                <a:latin typeface="Aptos" panose="020B0004020202020204" pitchFamily="34" charset="0"/>
                <a:ea typeface="Times New Roman" panose="02020603050405020304" pitchFamily="18" charset="0"/>
              </a:rPr>
              <a:t>42 </a:t>
            </a:r>
            <a:r>
              <a:rPr lang="en-GB" sz="2600" dirty="0">
                <a:effectLst/>
                <a:latin typeface="Aptos" panose="020B0004020202020204" pitchFamily="34" charset="0"/>
                <a:ea typeface="Times New Roman" panose="02020603050405020304" pitchFamily="18" charset="0"/>
              </a:rPr>
              <a:t>When he was twelve years old, they went up to the festival, according to the custom. </a:t>
            </a:r>
            <a:r>
              <a:rPr lang="en-GB" sz="2600" b="1" baseline="30000" dirty="0">
                <a:effectLst/>
                <a:latin typeface="Aptos" panose="020B0004020202020204" pitchFamily="34" charset="0"/>
                <a:ea typeface="Times New Roman" panose="02020603050405020304" pitchFamily="18" charset="0"/>
              </a:rPr>
              <a:t>43 </a:t>
            </a:r>
            <a:r>
              <a:rPr lang="en-GB" sz="2600" dirty="0">
                <a:effectLst/>
                <a:latin typeface="Aptos" panose="020B0004020202020204" pitchFamily="34" charset="0"/>
                <a:ea typeface="Times New Roman" panose="02020603050405020304" pitchFamily="18" charset="0"/>
              </a:rPr>
              <a:t>After the festival was over, while his parents were returning home, the boy Jesus stayed behind in Jerusalem, but they were unaware of it. </a:t>
            </a:r>
            <a:r>
              <a:rPr lang="en-GB" sz="2600" b="1" baseline="30000" dirty="0">
                <a:effectLst/>
                <a:latin typeface="Aptos" panose="020B0004020202020204" pitchFamily="34" charset="0"/>
                <a:ea typeface="Times New Roman" panose="02020603050405020304" pitchFamily="18" charset="0"/>
              </a:rPr>
              <a:t>44 </a:t>
            </a:r>
            <a:r>
              <a:rPr lang="en-GB" sz="2600" dirty="0">
                <a:effectLst/>
                <a:latin typeface="Aptos" panose="020B0004020202020204" pitchFamily="34" charset="0"/>
                <a:ea typeface="Times New Roman" panose="02020603050405020304" pitchFamily="18" charset="0"/>
              </a:rPr>
              <a:t>Thinking he was in their company, they travelled on for a day. Then they began looking for him among their relatives and friends. </a:t>
            </a:r>
            <a:r>
              <a:rPr lang="en-GB" sz="2600" b="1" baseline="30000" dirty="0">
                <a:effectLst/>
                <a:latin typeface="Aptos" panose="020B0004020202020204" pitchFamily="34" charset="0"/>
                <a:ea typeface="Times New Roman" panose="02020603050405020304" pitchFamily="18" charset="0"/>
              </a:rPr>
              <a:t>45 </a:t>
            </a:r>
            <a:r>
              <a:rPr lang="en-GB" sz="2600" dirty="0">
                <a:effectLst/>
                <a:latin typeface="Aptos" panose="020B0004020202020204" pitchFamily="34" charset="0"/>
                <a:ea typeface="Times New Roman" panose="02020603050405020304" pitchFamily="18" charset="0"/>
              </a:rPr>
              <a:t>When they did not find him, they went back to Jerusalem to look for him. </a:t>
            </a:r>
            <a:endParaRPr lang="en-GB" sz="2600" dirty="0">
              <a:effectLst/>
              <a:latin typeface="Times New Roman" panose="02020603050405020304" pitchFamily="18" charset="0"/>
              <a:ea typeface="Times New Roman" panose="02020603050405020304" pitchFamily="18" charset="0"/>
            </a:endParaRPr>
          </a:p>
          <a:p>
            <a:pPr>
              <a:buNone/>
            </a:pPr>
            <a:r>
              <a:rPr lang="en-GB" sz="2600" dirty="0">
                <a:effectLst/>
                <a:latin typeface="Aptos" panose="020B0004020202020204" pitchFamily="34" charset="0"/>
                <a:ea typeface="Times New Roman" panose="02020603050405020304" pitchFamily="18" charset="0"/>
              </a:rPr>
              <a:t> </a:t>
            </a:r>
            <a:endParaRPr lang="en-GB" sz="2600" dirty="0">
              <a:effectLst/>
              <a:latin typeface="Times New Roman" panose="02020603050405020304" pitchFamily="18" charset="0"/>
              <a:ea typeface="Times New Roman" panose="02020603050405020304" pitchFamily="18" charset="0"/>
            </a:endParaRPr>
          </a:p>
          <a:p>
            <a:pPr>
              <a:buNone/>
            </a:pPr>
            <a:r>
              <a:rPr lang="en-GB" sz="2600" b="1" baseline="30000" dirty="0">
                <a:effectLst/>
                <a:latin typeface="Aptos" panose="020B0004020202020204" pitchFamily="34" charset="0"/>
                <a:ea typeface="Times New Roman" panose="02020603050405020304" pitchFamily="18" charset="0"/>
              </a:rPr>
              <a:t>46 </a:t>
            </a:r>
            <a:r>
              <a:rPr lang="en-GB" sz="2600" dirty="0">
                <a:effectLst/>
                <a:latin typeface="Aptos" panose="020B0004020202020204" pitchFamily="34" charset="0"/>
                <a:ea typeface="Times New Roman" panose="02020603050405020304" pitchFamily="18" charset="0"/>
              </a:rPr>
              <a:t>After three days they found him in the temple courts, sitting among the teachers, listening to them and asking them questions. </a:t>
            </a:r>
            <a:r>
              <a:rPr lang="en-GB" sz="2600" b="1" baseline="30000" dirty="0">
                <a:effectLst/>
                <a:latin typeface="Aptos" panose="020B0004020202020204" pitchFamily="34" charset="0"/>
                <a:ea typeface="Times New Roman" panose="02020603050405020304" pitchFamily="18" charset="0"/>
              </a:rPr>
              <a:t>47 </a:t>
            </a:r>
            <a:r>
              <a:rPr lang="en-GB" sz="2600" dirty="0">
                <a:effectLst/>
                <a:latin typeface="Aptos" panose="020B0004020202020204" pitchFamily="34" charset="0"/>
                <a:ea typeface="Times New Roman" panose="02020603050405020304" pitchFamily="18" charset="0"/>
              </a:rPr>
              <a:t>Everyone who heard him was amazed at his understanding and his answers. </a:t>
            </a:r>
            <a:r>
              <a:rPr lang="en-GB" sz="2600" b="1" baseline="30000" dirty="0">
                <a:effectLst/>
                <a:latin typeface="Aptos" panose="020B0004020202020204" pitchFamily="34" charset="0"/>
                <a:ea typeface="Times New Roman" panose="02020603050405020304" pitchFamily="18" charset="0"/>
              </a:rPr>
              <a:t>48 </a:t>
            </a:r>
            <a:r>
              <a:rPr lang="en-GB" sz="2600" dirty="0">
                <a:effectLst/>
                <a:latin typeface="Aptos" panose="020B0004020202020204" pitchFamily="34" charset="0"/>
                <a:ea typeface="Times New Roman" panose="02020603050405020304" pitchFamily="18" charset="0"/>
              </a:rPr>
              <a:t>When his parents saw him, they were astonished. His mother said to him, “Son, why have you treated us like this? Your father and I have been anxiously searching for you.”</a:t>
            </a:r>
            <a:endParaRPr lang="en-GB"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659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1113-7E9F-C5FA-B45E-9F0B325F67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E1E12C-289B-E3CC-C453-FBDB42721328}"/>
              </a:ext>
            </a:extLst>
          </p:cNvPr>
          <p:cNvSpPr txBox="1"/>
          <p:nvPr/>
        </p:nvSpPr>
        <p:spPr>
          <a:xfrm>
            <a:off x="465221" y="505485"/>
            <a:ext cx="11261558" cy="32932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mn-cs"/>
              </a:rPr>
              <a:t> </a:t>
            </a:r>
            <a:endParaRPr kumimoji="0" lang="en-GB" sz="2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30000" noProof="0" dirty="0">
                <a:ln>
                  <a:noFill/>
                </a:ln>
                <a:solidFill>
                  <a:prstClr val="white"/>
                </a:solidFill>
                <a:effectLst/>
                <a:uLnTx/>
                <a:uFillTx/>
                <a:latin typeface="Aptos" panose="020B0004020202020204" pitchFamily="34" charset="0"/>
                <a:ea typeface="Times New Roman" panose="02020603050405020304" pitchFamily="18" charset="0"/>
                <a:cs typeface="+mn-cs"/>
              </a:rPr>
              <a:t>49 </a:t>
            </a:r>
            <a:r>
              <a:rPr kumimoji="0" lang="en-GB" sz="26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mn-cs"/>
              </a:rPr>
              <a:t>“Why were you searching for me?” he asked. “Didn’t you know I had to be in my Father’s house? ”</a:t>
            </a:r>
            <a:r>
              <a:rPr kumimoji="0" lang="en-GB" sz="2600" b="1" i="0" u="none" strike="noStrike" kern="1200" cap="none" spc="0" normalizeH="0" baseline="30000" noProof="0" dirty="0">
                <a:ln>
                  <a:noFill/>
                </a:ln>
                <a:solidFill>
                  <a:prstClr val="white"/>
                </a:solidFill>
                <a:effectLst/>
                <a:uLnTx/>
                <a:uFillTx/>
                <a:latin typeface="Aptos" panose="020B0004020202020204" pitchFamily="34" charset="0"/>
                <a:ea typeface="Times New Roman" panose="02020603050405020304" pitchFamily="18" charset="0"/>
                <a:cs typeface="+mn-cs"/>
              </a:rPr>
              <a:t> 50 </a:t>
            </a:r>
            <a:r>
              <a:rPr kumimoji="0" lang="en-GB" sz="26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mn-cs"/>
              </a:rPr>
              <a:t>But they did not understand what he was saying to them.</a:t>
            </a:r>
            <a:endParaRPr kumimoji="0" lang="en-GB" sz="2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mn-cs"/>
              </a:rPr>
              <a:t> </a:t>
            </a:r>
            <a:endParaRPr kumimoji="0" lang="en-GB" sz="2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30000" noProof="0" dirty="0">
                <a:ln>
                  <a:noFill/>
                </a:ln>
                <a:solidFill>
                  <a:prstClr val="white"/>
                </a:solidFill>
                <a:effectLst/>
                <a:uLnTx/>
                <a:uFillTx/>
                <a:latin typeface="Aptos" panose="020B0004020202020204" pitchFamily="34" charset="0"/>
                <a:ea typeface="Times New Roman" panose="02020603050405020304" pitchFamily="18" charset="0"/>
                <a:cs typeface="+mn-cs"/>
              </a:rPr>
              <a:t>51 </a:t>
            </a:r>
            <a:r>
              <a:rPr kumimoji="0" lang="en-GB" sz="26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mn-cs"/>
              </a:rPr>
              <a:t>Then he went down to Nazareth with them and was obedient to them. But his mother treasured all these things in her heart. </a:t>
            </a:r>
            <a:r>
              <a:rPr kumimoji="0" lang="en-GB" sz="2600" b="1" i="0" u="none" strike="noStrike" kern="1200" cap="none" spc="0" normalizeH="0" baseline="30000" noProof="0" dirty="0">
                <a:ln>
                  <a:noFill/>
                </a:ln>
                <a:solidFill>
                  <a:prstClr val="white"/>
                </a:solidFill>
                <a:effectLst/>
                <a:uLnTx/>
                <a:uFillTx/>
                <a:latin typeface="Aptos" panose="020B0004020202020204" pitchFamily="34" charset="0"/>
                <a:ea typeface="Times New Roman" panose="02020603050405020304" pitchFamily="18" charset="0"/>
                <a:cs typeface="+mn-cs"/>
              </a:rPr>
              <a:t>52 </a:t>
            </a:r>
            <a:r>
              <a:rPr kumimoji="0" lang="en-GB" sz="26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mn-cs"/>
              </a:rPr>
              <a:t>And Jesus grew in wisdom and stature, and in favour with God and man.</a:t>
            </a:r>
            <a:endParaRPr kumimoji="0" lang="en-GB" sz="2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2195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368F09-BDED-22B2-FEA7-15DAE69DB00A}"/>
              </a:ext>
            </a:extLst>
          </p:cNvPr>
          <p:cNvPicPr>
            <a:picLocks noChangeAspect="1"/>
          </p:cNvPicPr>
          <p:nvPr/>
        </p:nvPicPr>
        <p:blipFill>
          <a:blip r:embed="rId3"/>
          <a:stretch>
            <a:fillRect/>
          </a:stretch>
        </p:blipFill>
        <p:spPr>
          <a:xfrm>
            <a:off x="4322136" y="678823"/>
            <a:ext cx="3547727" cy="5500353"/>
          </a:xfrm>
          <a:prstGeom prst="rect">
            <a:avLst/>
          </a:prstGeom>
          <a:ln w="190500">
            <a:solidFill>
              <a:srgbClr val="FFFFFF"/>
            </a:solidFill>
          </a:ln>
          <a:effectLst>
            <a:reflection blurRad="38100" stA="52000" endA="300" endPos="30000" dir="5400000" sy="-100000" algn="bl" rotWithShape="0"/>
            <a:softEdge rad="19050"/>
          </a:effectLst>
        </p:spPr>
      </p:pic>
    </p:spTree>
    <p:extLst>
      <p:ext uri="{BB962C8B-B14F-4D97-AF65-F5344CB8AC3E}">
        <p14:creationId xmlns:p14="http://schemas.microsoft.com/office/powerpoint/2010/main" val="389420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5F78-3F58-FBFC-31E7-281C7991DF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359FD0-D59B-BFE5-A15D-4B6BD2429EFE}"/>
              </a:ext>
            </a:extLst>
          </p:cNvPr>
          <p:cNvSpPr txBox="1"/>
          <p:nvPr/>
        </p:nvSpPr>
        <p:spPr>
          <a:xfrm>
            <a:off x="1164604" y="2305615"/>
            <a:ext cx="9862791" cy="954107"/>
          </a:xfrm>
          <a:prstGeom prst="rect">
            <a:avLst/>
          </a:prstGeom>
          <a:noFill/>
        </p:spPr>
        <p:txBody>
          <a:bodyPr wrap="square" rtlCol="0">
            <a:spAutoFit/>
          </a:bodyPr>
          <a:lstStyle/>
          <a:p>
            <a:pPr marL="342900" indent="-342900">
              <a:buFont typeface="+mj-lt"/>
              <a:buAutoNum type="arabicPeriod"/>
            </a:pPr>
            <a:r>
              <a:rPr lang="en-US" sz="2800" dirty="0"/>
              <a:t>Destination had become more important than Devotion</a:t>
            </a:r>
            <a:br>
              <a:rPr lang="en-US" sz="2800" dirty="0"/>
            </a:br>
            <a:endParaRPr lang="en-US" sz="2800" dirty="0"/>
          </a:p>
        </p:txBody>
      </p:sp>
    </p:spTree>
    <p:extLst>
      <p:ext uri="{BB962C8B-B14F-4D97-AF65-F5344CB8AC3E}">
        <p14:creationId xmlns:p14="http://schemas.microsoft.com/office/powerpoint/2010/main" val="311069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6724-814A-F991-F671-A57B30AFC064}"/>
              </a:ext>
            </a:extLst>
          </p:cNvPr>
          <p:cNvSpPr txBox="1"/>
          <p:nvPr/>
        </p:nvSpPr>
        <p:spPr>
          <a:xfrm>
            <a:off x="1524000" y="2736502"/>
            <a:ext cx="9144000" cy="1384995"/>
          </a:xfrm>
          <a:prstGeom prst="rect">
            <a:avLst/>
          </a:prstGeom>
          <a:noFill/>
        </p:spPr>
        <p:txBody>
          <a:bodyPr wrap="square">
            <a:spAutoFit/>
          </a:bodyPr>
          <a:lstStyle/>
          <a:p>
            <a:pPr marL="457200">
              <a:buNone/>
            </a:pPr>
            <a:r>
              <a:rPr lang="en-GB" sz="2800" b="1" dirty="0">
                <a:effectLst/>
                <a:latin typeface="Aptos" panose="020B0004020202020204" pitchFamily="34" charset="0"/>
                <a:ea typeface="Times New Roman" panose="02020603050405020304" pitchFamily="18" charset="0"/>
              </a:rPr>
              <a:t>Matthew 6:33</a:t>
            </a:r>
            <a:endParaRPr lang="en-GB" sz="2800" dirty="0">
              <a:effectLst/>
              <a:latin typeface="Times New Roman" panose="02020603050405020304" pitchFamily="18" charset="0"/>
              <a:ea typeface="Times New Roman" panose="02020603050405020304" pitchFamily="18" charset="0"/>
            </a:endParaRPr>
          </a:p>
          <a:p>
            <a:pPr marL="457200">
              <a:buNone/>
            </a:pPr>
            <a:r>
              <a:rPr lang="en-GB" sz="2800" i="1" dirty="0">
                <a:effectLst/>
                <a:latin typeface="Aptos" panose="020B0004020202020204" pitchFamily="34" charset="0"/>
                <a:ea typeface="Times New Roman" panose="02020603050405020304" pitchFamily="18" charset="0"/>
              </a:rPr>
              <a:t>Seek the Kingdom of God above all else, and live righteously, and he will give you everything you need</a:t>
            </a:r>
            <a:r>
              <a:rPr lang="en-GB" sz="1800" b="1" dirty="0">
                <a:solidFill>
                  <a:srgbClr val="156082"/>
                </a:solidFill>
                <a:effectLst/>
                <a:latin typeface="Aptos" panose="020B0004020202020204" pitchFamily="34"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59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3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1017-E446-5E83-DF71-47EAB05898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925497-1FA4-CAC6-E739-EDE712CCD4FA}"/>
              </a:ext>
            </a:extLst>
          </p:cNvPr>
          <p:cNvSpPr txBox="1"/>
          <p:nvPr/>
        </p:nvSpPr>
        <p:spPr>
          <a:xfrm>
            <a:off x="1164604" y="2305615"/>
            <a:ext cx="9862791" cy="1815882"/>
          </a:xfrm>
          <a:prstGeom prst="rect">
            <a:avLst/>
          </a:prstGeom>
          <a:noFill/>
        </p:spPr>
        <p:txBody>
          <a:bodyPr wrap="square" rtlCol="0">
            <a:spAutoFit/>
          </a:bodyPr>
          <a:lstStyle/>
          <a:p>
            <a:pPr marL="342900" indent="-342900">
              <a:buFont typeface="+mj-lt"/>
              <a:buAutoNum type="arabicPeriod"/>
            </a:pPr>
            <a:r>
              <a:rPr lang="en-US" sz="2800" dirty="0">
                <a:solidFill>
                  <a:schemeClr val="tx2"/>
                </a:solidFill>
              </a:rPr>
              <a:t>Destination had become more important than Devotion</a:t>
            </a:r>
            <a:br>
              <a:rPr lang="en-US" sz="2800" dirty="0"/>
            </a:br>
            <a:endParaRPr lang="en-US" sz="2800" dirty="0"/>
          </a:p>
          <a:p>
            <a:pPr marL="342900" indent="-342900">
              <a:buFont typeface="+mj-lt"/>
              <a:buAutoNum type="arabicPeriod"/>
            </a:pPr>
            <a:r>
              <a:rPr lang="en-US" sz="2800" dirty="0"/>
              <a:t>They were so comfortable, they forgot about Jesus</a:t>
            </a:r>
            <a:br>
              <a:rPr lang="en-US" sz="2800" dirty="0"/>
            </a:br>
            <a:endParaRPr lang="en-US" sz="2800" dirty="0"/>
          </a:p>
        </p:txBody>
      </p:sp>
    </p:spTree>
    <p:extLst>
      <p:ext uri="{BB962C8B-B14F-4D97-AF65-F5344CB8AC3E}">
        <p14:creationId xmlns:p14="http://schemas.microsoft.com/office/powerpoint/2010/main" val="142975064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0</TotalTime>
  <Words>604</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Century Gothic</vt:lpstr>
      <vt:lpstr>Corbel</vt:lpstr>
      <vt:lpstr>Times New Roman</vt:lpstr>
      <vt:lpstr>Depth</vt:lpstr>
      <vt:lpstr>Lost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Pearson (Stroud Christian Fellowship)</dc:creator>
  <cp:lastModifiedBy>Martin Pearson (Stroud Christian Fellowship)</cp:lastModifiedBy>
  <cp:revision>1</cp:revision>
  <dcterms:created xsi:type="dcterms:W3CDTF">2026-01-08T14:08:18Z</dcterms:created>
  <dcterms:modified xsi:type="dcterms:W3CDTF">2026-01-08T15:33:18Z</dcterms:modified>
</cp:coreProperties>
</file>