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3"/>
  </p:handoutMasterIdLst>
  <p:sldIdLst>
    <p:sldId id="256" r:id="rId2"/>
    <p:sldId id="257" r:id="rId3"/>
    <p:sldId id="417" r:id="rId4"/>
    <p:sldId id="410" r:id="rId5"/>
    <p:sldId id="419" r:id="rId6"/>
    <p:sldId id="420" r:id="rId7"/>
    <p:sldId id="422" r:id="rId8"/>
    <p:sldId id="421" r:id="rId9"/>
    <p:sldId id="423" r:id="rId10"/>
    <p:sldId id="412" r:id="rId11"/>
    <p:sldId id="416" r:id="rId12"/>
  </p:sldIdLst>
  <p:sldSz cx="12192000" cy="6858000"/>
  <p:notesSz cx="10020300" cy="68881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57" d="100"/>
          <a:sy n="57" d="100"/>
        </p:scale>
        <p:origin x="78" y="15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342130" cy="345604"/>
          </a:xfrm>
          <a:prstGeom prst="rect">
            <a:avLst/>
          </a:prstGeom>
        </p:spPr>
        <p:txBody>
          <a:bodyPr vert="horz" lIns="96616" tIns="48308" rIns="96616" bIns="48308" rtlCol="0"/>
          <a:lstStyle>
            <a:lvl1pPr algn="l">
              <a:defRPr sz="1300"/>
            </a:lvl1pPr>
          </a:lstStyle>
          <a:p>
            <a:endParaRPr lang="en-GB"/>
          </a:p>
        </p:txBody>
      </p:sp>
      <p:sp>
        <p:nvSpPr>
          <p:cNvPr id="3" name="Date Placeholder 2"/>
          <p:cNvSpPr>
            <a:spLocks noGrp="1"/>
          </p:cNvSpPr>
          <p:nvPr>
            <p:ph type="dt" sz="quarter" idx="1"/>
          </p:nvPr>
        </p:nvSpPr>
        <p:spPr>
          <a:xfrm>
            <a:off x="5675851" y="1"/>
            <a:ext cx="4342130" cy="345604"/>
          </a:xfrm>
          <a:prstGeom prst="rect">
            <a:avLst/>
          </a:prstGeom>
        </p:spPr>
        <p:txBody>
          <a:bodyPr vert="horz" lIns="96616" tIns="48308" rIns="96616" bIns="48308" rtlCol="0"/>
          <a:lstStyle>
            <a:lvl1pPr algn="r">
              <a:defRPr sz="1300"/>
            </a:lvl1pPr>
          </a:lstStyle>
          <a:p>
            <a:fld id="{B2EA7E92-D7A5-4587-BECA-F1357B182403}" type="datetimeFigureOut">
              <a:rPr lang="en-GB" smtClean="0"/>
              <a:t>26/04/2026</a:t>
            </a:fld>
            <a:endParaRPr lang="en-GB"/>
          </a:p>
        </p:txBody>
      </p:sp>
      <p:sp>
        <p:nvSpPr>
          <p:cNvPr id="4" name="Footer Placeholder 3"/>
          <p:cNvSpPr>
            <a:spLocks noGrp="1"/>
          </p:cNvSpPr>
          <p:nvPr>
            <p:ph type="ftr" sz="quarter" idx="2"/>
          </p:nvPr>
        </p:nvSpPr>
        <p:spPr>
          <a:xfrm>
            <a:off x="0" y="6542560"/>
            <a:ext cx="4342130" cy="345603"/>
          </a:xfrm>
          <a:prstGeom prst="rect">
            <a:avLst/>
          </a:prstGeom>
        </p:spPr>
        <p:txBody>
          <a:bodyPr vert="horz" lIns="96616" tIns="48308" rIns="96616" bIns="48308" rtlCol="0" anchor="b"/>
          <a:lstStyle>
            <a:lvl1pPr algn="l">
              <a:defRPr sz="1300"/>
            </a:lvl1pPr>
          </a:lstStyle>
          <a:p>
            <a:endParaRPr lang="en-GB"/>
          </a:p>
        </p:txBody>
      </p:sp>
      <p:sp>
        <p:nvSpPr>
          <p:cNvPr id="5" name="Slide Number Placeholder 4"/>
          <p:cNvSpPr>
            <a:spLocks noGrp="1"/>
          </p:cNvSpPr>
          <p:nvPr>
            <p:ph type="sldNum" sz="quarter" idx="3"/>
          </p:nvPr>
        </p:nvSpPr>
        <p:spPr>
          <a:xfrm>
            <a:off x="5675851" y="6542560"/>
            <a:ext cx="4342130" cy="345603"/>
          </a:xfrm>
          <a:prstGeom prst="rect">
            <a:avLst/>
          </a:prstGeom>
        </p:spPr>
        <p:txBody>
          <a:bodyPr vert="horz" lIns="96616" tIns="48308" rIns="96616" bIns="48308" rtlCol="0" anchor="b"/>
          <a:lstStyle>
            <a:lvl1pPr algn="r">
              <a:defRPr sz="1300"/>
            </a:lvl1pPr>
          </a:lstStyle>
          <a:p>
            <a:fld id="{4AC9CE2A-2A38-4533-984B-B698E4A5002F}" type="slidenum">
              <a:rPr lang="en-GB" smtClean="0"/>
              <a:t>‹#›</a:t>
            </a:fld>
            <a:endParaRPr lang="en-GB"/>
          </a:p>
        </p:txBody>
      </p:sp>
    </p:spTree>
    <p:extLst>
      <p:ext uri="{BB962C8B-B14F-4D97-AF65-F5344CB8AC3E}">
        <p14:creationId xmlns:p14="http://schemas.microsoft.com/office/powerpoint/2010/main" val="186646565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97FB400-2C5A-49CF-8BCC-ACCEC830CFC2}" type="datetimeFigureOut">
              <a:rPr lang="en-GB" smtClean="0"/>
              <a:t>26/04/2026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C9D245-6E76-4EB5-A9E5-B7624BDDB7B1}" type="slidenum">
              <a:rPr lang="en-GB" smtClean="0"/>
              <a:t>‹#›</a:t>
            </a:fld>
            <a:endParaRPr lang="en-GB"/>
          </a:p>
        </p:txBody>
      </p:sp>
    </p:spTree>
    <p:extLst>
      <p:ext uri="{BB962C8B-B14F-4D97-AF65-F5344CB8AC3E}">
        <p14:creationId xmlns:p14="http://schemas.microsoft.com/office/powerpoint/2010/main" val="1712695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97FB400-2C5A-49CF-8BCC-ACCEC830CFC2}" type="datetimeFigureOut">
              <a:rPr lang="en-GB" smtClean="0"/>
              <a:t>26/04/2026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C9D245-6E76-4EB5-A9E5-B7624BDDB7B1}" type="slidenum">
              <a:rPr lang="en-GB" smtClean="0"/>
              <a:t>‹#›</a:t>
            </a:fld>
            <a:endParaRPr lang="en-GB"/>
          </a:p>
        </p:txBody>
      </p:sp>
    </p:spTree>
    <p:extLst>
      <p:ext uri="{BB962C8B-B14F-4D97-AF65-F5344CB8AC3E}">
        <p14:creationId xmlns:p14="http://schemas.microsoft.com/office/powerpoint/2010/main" val="47410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97FB400-2C5A-49CF-8BCC-ACCEC830CFC2}" type="datetimeFigureOut">
              <a:rPr lang="en-GB" smtClean="0"/>
              <a:t>26/04/2026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C9D245-6E76-4EB5-A9E5-B7624BDDB7B1}" type="slidenum">
              <a:rPr lang="en-GB" smtClean="0"/>
              <a:t>‹#›</a:t>
            </a:fld>
            <a:endParaRPr lang="en-GB"/>
          </a:p>
        </p:txBody>
      </p:sp>
    </p:spTree>
    <p:extLst>
      <p:ext uri="{BB962C8B-B14F-4D97-AF65-F5344CB8AC3E}">
        <p14:creationId xmlns:p14="http://schemas.microsoft.com/office/powerpoint/2010/main" val="1490805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97FB400-2C5A-49CF-8BCC-ACCEC830CFC2}" type="datetimeFigureOut">
              <a:rPr lang="en-GB" smtClean="0"/>
              <a:t>26/04/2026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C9D245-6E76-4EB5-A9E5-B7624BDDB7B1}" type="slidenum">
              <a:rPr lang="en-GB" smtClean="0"/>
              <a:t>‹#›</a:t>
            </a:fld>
            <a:endParaRPr lang="en-GB"/>
          </a:p>
        </p:txBody>
      </p:sp>
    </p:spTree>
    <p:extLst>
      <p:ext uri="{BB962C8B-B14F-4D97-AF65-F5344CB8AC3E}">
        <p14:creationId xmlns:p14="http://schemas.microsoft.com/office/powerpoint/2010/main" val="2505721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7FB400-2C5A-49CF-8BCC-ACCEC830CFC2}" type="datetimeFigureOut">
              <a:rPr lang="en-GB" smtClean="0"/>
              <a:t>26/04/2026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C9D245-6E76-4EB5-A9E5-B7624BDDB7B1}" type="slidenum">
              <a:rPr lang="en-GB" smtClean="0"/>
              <a:t>‹#›</a:t>
            </a:fld>
            <a:endParaRPr lang="en-GB"/>
          </a:p>
        </p:txBody>
      </p:sp>
    </p:spTree>
    <p:extLst>
      <p:ext uri="{BB962C8B-B14F-4D97-AF65-F5344CB8AC3E}">
        <p14:creationId xmlns:p14="http://schemas.microsoft.com/office/powerpoint/2010/main" val="2914464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97FB400-2C5A-49CF-8BCC-ACCEC830CFC2}" type="datetimeFigureOut">
              <a:rPr lang="en-GB" smtClean="0"/>
              <a:t>26/04/2026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1C9D245-6E76-4EB5-A9E5-B7624BDDB7B1}" type="slidenum">
              <a:rPr lang="en-GB" smtClean="0"/>
              <a:t>‹#›</a:t>
            </a:fld>
            <a:endParaRPr lang="en-GB"/>
          </a:p>
        </p:txBody>
      </p:sp>
    </p:spTree>
    <p:extLst>
      <p:ext uri="{BB962C8B-B14F-4D97-AF65-F5344CB8AC3E}">
        <p14:creationId xmlns:p14="http://schemas.microsoft.com/office/powerpoint/2010/main" val="4118120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97FB400-2C5A-49CF-8BCC-ACCEC830CFC2}" type="datetimeFigureOut">
              <a:rPr lang="en-GB" smtClean="0"/>
              <a:t>26/04/2026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1C9D245-6E76-4EB5-A9E5-B7624BDDB7B1}" type="slidenum">
              <a:rPr lang="en-GB" smtClean="0"/>
              <a:t>‹#›</a:t>
            </a:fld>
            <a:endParaRPr lang="en-GB"/>
          </a:p>
        </p:txBody>
      </p:sp>
    </p:spTree>
    <p:extLst>
      <p:ext uri="{BB962C8B-B14F-4D97-AF65-F5344CB8AC3E}">
        <p14:creationId xmlns:p14="http://schemas.microsoft.com/office/powerpoint/2010/main" val="749774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97FB400-2C5A-49CF-8BCC-ACCEC830CFC2}" type="datetimeFigureOut">
              <a:rPr lang="en-GB" smtClean="0"/>
              <a:t>26/04/2026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1C9D245-6E76-4EB5-A9E5-B7624BDDB7B1}" type="slidenum">
              <a:rPr lang="en-GB" smtClean="0"/>
              <a:t>‹#›</a:t>
            </a:fld>
            <a:endParaRPr lang="en-GB"/>
          </a:p>
        </p:txBody>
      </p:sp>
    </p:spTree>
    <p:extLst>
      <p:ext uri="{BB962C8B-B14F-4D97-AF65-F5344CB8AC3E}">
        <p14:creationId xmlns:p14="http://schemas.microsoft.com/office/powerpoint/2010/main" val="2749023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7FB400-2C5A-49CF-8BCC-ACCEC830CFC2}" type="datetimeFigureOut">
              <a:rPr lang="en-GB" smtClean="0"/>
              <a:t>26/04/2026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1C9D245-6E76-4EB5-A9E5-B7624BDDB7B1}" type="slidenum">
              <a:rPr lang="en-GB" smtClean="0"/>
              <a:t>‹#›</a:t>
            </a:fld>
            <a:endParaRPr lang="en-GB"/>
          </a:p>
        </p:txBody>
      </p:sp>
    </p:spTree>
    <p:extLst>
      <p:ext uri="{BB962C8B-B14F-4D97-AF65-F5344CB8AC3E}">
        <p14:creationId xmlns:p14="http://schemas.microsoft.com/office/powerpoint/2010/main" val="314951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7FB400-2C5A-49CF-8BCC-ACCEC830CFC2}" type="datetimeFigureOut">
              <a:rPr lang="en-GB" smtClean="0"/>
              <a:t>26/04/2026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1C9D245-6E76-4EB5-A9E5-B7624BDDB7B1}" type="slidenum">
              <a:rPr lang="en-GB" smtClean="0"/>
              <a:t>‹#›</a:t>
            </a:fld>
            <a:endParaRPr lang="en-GB"/>
          </a:p>
        </p:txBody>
      </p:sp>
    </p:spTree>
    <p:extLst>
      <p:ext uri="{BB962C8B-B14F-4D97-AF65-F5344CB8AC3E}">
        <p14:creationId xmlns:p14="http://schemas.microsoft.com/office/powerpoint/2010/main" val="221124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7FB400-2C5A-49CF-8BCC-ACCEC830CFC2}" type="datetimeFigureOut">
              <a:rPr lang="en-GB" smtClean="0"/>
              <a:t>26/04/2026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1C9D245-6E76-4EB5-A9E5-B7624BDDB7B1}" type="slidenum">
              <a:rPr lang="en-GB" smtClean="0"/>
              <a:t>‹#›</a:t>
            </a:fld>
            <a:endParaRPr lang="en-GB"/>
          </a:p>
        </p:txBody>
      </p:sp>
    </p:spTree>
    <p:extLst>
      <p:ext uri="{BB962C8B-B14F-4D97-AF65-F5344CB8AC3E}">
        <p14:creationId xmlns:p14="http://schemas.microsoft.com/office/powerpoint/2010/main" val="3216795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7FB400-2C5A-49CF-8BCC-ACCEC830CFC2}" type="datetimeFigureOut">
              <a:rPr lang="en-GB" smtClean="0"/>
              <a:t>26/04/2026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C9D245-6E76-4EB5-A9E5-B7624BDDB7B1}" type="slidenum">
              <a:rPr lang="en-GB" smtClean="0"/>
              <a:t>‹#›</a:t>
            </a:fld>
            <a:endParaRPr lang="en-GB"/>
          </a:p>
        </p:txBody>
      </p:sp>
    </p:spTree>
    <p:extLst>
      <p:ext uri="{BB962C8B-B14F-4D97-AF65-F5344CB8AC3E}">
        <p14:creationId xmlns:p14="http://schemas.microsoft.com/office/powerpoint/2010/main" val="3253764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37733" y="1122363"/>
            <a:ext cx="9584267" cy="2387600"/>
          </a:xfrm>
        </p:spPr>
        <p:txBody>
          <a:bodyPr>
            <a:normAutofit/>
          </a:bodyPr>
          <a:lstStyle/>
          <a:p>
            <a:r>
              <a:rPr lang="en-GB" dirty="0" smtClean="0"/>
              <a:t>Walking in light and wisdom</a:t>
            </a:r>
            <a:br>
              <a:rPr lang="en-GB" dirty="0" smtClean="0"/>
            </a:br>
            <a:r>
              <a:rPr lang="en-GB" dirty="0" smtClean="0"/>
              <a:t> </a:t>
            </a:r>
            <a:endParaRPr lang="en-GB" dirty="0"/>
          </a:p>
        </p:txBody>
      </p:sp>
      <p:sp>
        <p:nvSpPr>
          <p:cNvPr id="3" name="Subtitle 2"/>
          <p:cNvSpPr>
            <a:spLocks noGrp="1"/>
          </p:cNvSpPr>
          <p:nvPr>
            <p:ph type="subTitle" idx="1"/>
          </p:nvPr>
        </p:nvSpPr>
        <p:spPr/>
        <p:txBody>
          <a:bodyPr/>
          <a:lstStyle/>
          <a:p>
            <a:r>
              <a:rPr lang="en-GB" dirty="0" smtClean="0"/>
              <a:t>Ephesians 5:8-21</a:t>
            </a:r>
          </a:p>
        </p:txBody>
      </p:sp>
    </p:spTree>
    <p:extLst>
      <p:ext uri="{BB962C8B-B14F-4D97-AF65-F5344CB8AC3E}">
        <p14:creationId xmlns:p14="http://schemas.microsoft.com/office/powerpoint/2010/main" val="12925886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86169"/>
          </a:xfrm>
          <a:solidFill>
            <a:schemeClr val="bg1">
              <a:lumMod val="85000"/>
            </a:schemeClr>
          </a:solidFill>
        </p:spPr>
        <p:txBody>
          <a:bodyPr anchor="t">
            <a:normAutofit fontScale="90000"/>
          </a:bodyPr>
          <a:lstStyle/>
          <a:p>
            <a:r>
              <a:rPr lang="en-GB" dirty="0" smtClean="0"/>
              <a:t>Conclusion</a:t>
            </a:r>
            <a:r>
              <a:rPr lang="en-GB" sz="4000" dirty="0" smtClean="0"/>
              <a:t/>
            </a:r>
            <a:br>
              <a:rPr lang="en-GB" sz="4000" dirty="0" smtClean="0"/>
            </a:br>
            <a:r>
              <a:rPr lang="en-GB" sz="4000" dirty="0" smtClean="0"/>
              <a:t>Walking in light and wisdom</a:t>
            </a:r>
            <a:endParaRPr lang="en-GB" sz="2800" dirty="0"/>
          </a:p>
        </p:txBody>
      </p:sp>
      <p:sp>
        <p:nvSpPr>
          <p:cNvPr id="3" name="Content Placeholder 2"/>
          <p:cNvSpPr>
            <a:spLocks noGrp="1"/>
          </p:cNvSpPr>
          <p:nvPr>
            <p:ph idx="1"/>
          </p:nvPr>
        </p:nvSpPr>
        <p:spPr>
          <a:xfrm>
            <a:off x="838200" y="1540933"/>
            <a:ext cx="10515600" cy="5024624"/>
          </a:xfrm>
        </p:spPr>
        <p:txBody>
          <a:bodyPr>
            <a:normAutofit/>
          </a:bodyPr>
          <a:lstStyle/>
          <a:p>
            <a:pPr marL="0" indent="0">
              <a:buNone/>
            </a:pPr>
            <a:endParaRPr lang="en-GB" sz="1200" dirty="0" smtClean="0"/>
          </a:p>
          <a:p>
            <a:pPr marL="0" indent="0">
              <a:buNone/>
            </a:pPr>
            <a:r>
              <a:rPr lang="en-GB" sz="4000" dirty="0" smtClean="0"/>
              <a:t>We need to wake up</a:t>
            </a:r>
          </a:p>
          <a:p>
            <a:r>
              <a:rPr lang="en-GB" sz="2600" dirty="0" smtClean="0"/>
              <a:t>Accept that we are a Christian, a follower of Christ.</a:t>
            </a:r>
          </a:p>
          <a:p>
            <a:r>
              <a:rPr lang="en-GB" sz="2600" dirty="0" smtClean="0"/>
              <a:t>Accept our place in God’s Kingdom and become a light.</a:t>
            </a:r>
          </a:p>
          <a:p>
            <a:pPr marL="0" indent="0">
              <a:buNone/>
            </a:pPr>
            <a:endParaRPr lang="en-GB" sz="1200" dirty="0"/>
          </a:p>
          <a:p>
            <a:pPr marL="0" indent="0">
              <a:buNone/>
            </a:pPr>
            <a:r>
              <a:rPr lang="en-GB" sz="4000" dirty="0"/>
              <a:t>We need to </a:t>
            </a:r>
            <a:r>
              <a:rPr lang="en-GB" sz="4000" dirty="0" smtClean="0"/>
              <a:t>be the light</a:t>
            </a:r>
            <a:endParaRPr lang="en-GB" sz="4000" dirty="0"/>
          </a:p>
          <a:p>
            <a:r>
              <a:rPr lang="en-GB" sz="2600" dirty="0" smtClean="0"/>
              <a:t>Develop God’s character in us.</a:t>
            </a:r>
            <a:endParaRPr lang="en-GB" sz="2600" dirty="0"/>
          </a:p>
          <a:p>
            <a:r>
              <a:rPr lang="en-GB" sz="2600" dirty="0" smtClean="0"/>
              <a:t>Live wisely and we will make the most of every opportunity.</a:t>
            </a:r>
          </a:p>
          <a:p>
            <a:r>
              <a:rPr lang="en-GB" sz="2600" dirty="0" smtClean="0"/>
              <a:t>Shining light as His visible ambassadors into the darkness.</a:t>
            </a:r>
            <a:endParaRPr lang="en-GB" sz="2600" dirty="0"/>
          </a:p>
          <a:p>
            <a:endParaRPr lang="en-GB" sz="2600" dirty="0" smtClean="0"/>
          </a:p>
        </p:txBody>
      </p:sp>
    </p:spTree>
    <p:extLst>
      <p:ext uri="{BB962C8B-B14F-4D97-AF65-F5344CB8AC3E}">
        <p14:creationId xmlns:p14="http://schemas.microsoft.com/office/powerpoint/2010/main" val="1515060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86169"/>
          </a:xfrm>
          <a:solidFill>
            <a:schemeClr val="bg1">
              <a:lumMod val="85000"/>
            </a:schemeClr>
          </a:solidFill>
        </p:spPr>
        <p:txBody>
          <a:bodyPr anchor="t">
            <a:normAutofit fontScale="90000"/>
          </a:bodyPr>
          <a:lstStyle/>
          <a:p>
            <a:r>
              <a:rPr lang="en-GB" dirty="0" smtClean="0"/>
              <a:t>Conclusion</a:t>
            </a:r>
            <a:r>
              <a:rPr lang="en-GB" sz="4000" dirty="0" smtClean="0"/>
              <a:t/>
            </a:r>
            <a:br>
              <a:rPr lang="en-GB" sz="4000" dirty="0" smtClean="0"/>
            </a:br>
            <a:r>
              <a:rPr lang="en-GB" sz="4000" dirty="0" smtClean="0"/>
              <a:t>Prayer</a:t>
            </a:r>
            <a:endParaRPr lang="en-GB" sz="2800" dirty="0"/>
          </a:p>
        </p:txBody>
      </p:sp>
      <p:sp>
        <p:nvSpPr>
          <p:cNvPr id="3" name="Content Placeholder 2"/>
          <p:cNvSpPr>
            <a:spLocks noGrp="1"/>
          </p:cNvSpPr>
          <p:nvPr>
            <p:ph idx="1"/>
          </p:nvPr>
        </p:nvSpPr>
        <p:spPr>
          <a:xfrm>
            <a:off x="838200" y="1540933"/>
            <a:ext cx="10515600" cy="5024624"/>
          </a:xfrm>
        </p:spPr>
        <p:txBody>
          <a:bodyPr>
            <a:normAutofit lnSpcReduction="10000"/>
          </a:bodyPr>
          <a:lstStyle/>
          <a:p>
            <a:pPr marL="0" indent="0" algn="ctr">
              <a:buNone/>
            </a:pPr>
            <a:r>
              <a:rPr lang="en-GB" sz="3200" i="1" dirty="0"/>
              <a:t>Father please help us today and every day.</a:t>
            </a:r>
            <a:endParaRPr lang="en-GB" sz="3200" dirty="0"/>
          </a:p>
          <a:p>
            <a:pPr marL="0" indent="0" algn="ctr">
              <a:buNone/>
            </a:pPr>
            <a:r>
              <a:rPr lang="en-GB" sz="3200" i="1" dirty="0"/>
              <a:t>Help us to remember who we are in you.</a:t>
            </a:r>
            <a:endParaRPr lang="en-GB" sz="3200" dirty="0"/>
          </a:p>
          <a:p>
            <a:pPr marL="0" indent="0" algn="ctr">
              <a:buNone/>
            </a:pPr>
            <a:r>
              <a:rPr lang="en-GB" sz="3200" i="1" dirty="0"/>
              <a:t>Help us to show who </a:t>
            </a:r>
            <a:r>
              <a:rPr lang="en-GB" sz="3200" b="1" i="1" dirty="0"/>
              <a:t>you</a:t>
            </a:r>
            <a:r>
              <a:rPr lang="en-GB" sz="3200" i="1" dirty="0"/>
              <a:t> are by growing more like you in our character.</a:t>
            </a:r>
            <a:endParaRPr lang="en-GB" sz="3200" dirty="0"/>
          </a:p>
          <a:p>
            <a:pPr marL="0" indent="0" algn="ctr">
              <a:buNone/>
            </a:pPr>
            <a:r>
              <a:rPr lang="en-GB" sz="3200" i="1" dirty="0"/>
              <a:t>Help us to show </a:t>
            </a:r>
            <a:r>
              <a:rPr lang="en-GB" sz="3200" b="1" i="1" dirty="0"/>
              <a:t>your</a:t>
            </a:r>
            <a:r>
              <a:rPr lang="en-GB" sz="3200" i="1" dirty="0"/>
              <a:t> ways by carefully living wisely, according to your will.</a:t>
            </a:r>
            <a:endParaRPr lang="en-GB" sz="3200" dirty="0"/>
          </a:p>
          <a:p>
            <a:pPr marL="0" indent="0" algn="ctr">
              <a:buNone/>
            </a:pPr>
            <a:r>
              <a:rPr lang="en-GB" sz="3200" i="1" dirty="0"/>
              <a:t>Please work through us to shine light into the darkness and speak into lost people’s hearts, so that they too might come to know who they are in you.</a:t>
            </a:r>
            <a:endParaRPr lang="en-GB" sz="3200" dirty="0"/>
          </a:p>
          <a:p>
            <a:pPr marL="0" indent="0" algn="ctr">
              <a:buNone/>
            </a:pPr>
            <a:r>
              <a:rPr lang="en-GB" sz="3200" i="1" dirty="0"/>
              <a:t>For </a:t>
            </a:r>
            <a:r>
              <a:rPr lang="en-GB" sz="3200" i="1" dirty="0" smtClean="0"/>
              <a:t>your </a:t>
            </a:r>
            <a:r>
              <a:rPr lang="en-GB" sz="3200" i="1" dirty="0"/>
              <a:t>glory Lord, </a:t>
            </a:r>
            <a:r>
              <a:rPr lang="en-GB" sz="3200" b="1" i="1" dirty="0"/>
              <a:t>Amen</a:t>
            </a:r>
            <a:r>
              <a:rPr lang="en-GB" sz="3200" i="1" dirty="0"/>
              <a:t>.</a:t>
            </a:r>
            <a:endParaRPr lang="en-GB" sz="3200" dirty="0"/>
          </a:p>
          <a:p>
            <a:pPr marL="0" indent="0">
              <a:buNone/>
            </a:pPr>
            <a:endParaRPr lang="en-GB" sz="3200" dirty="0" smtClean="0"/>
          </a:p>
        </p:txBody>
      </p:sp>
    </p:spTree>
    <p:extLst>
      <p:ext uri="{BB962C8B-B14F-4D97-AF65-F5344CB8AC3E}">
        <p14:creationId xmlns:p14="http://schemas.microsoft.com/office/powerpoint/2010/main" val="22160627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8650"/>
            <a:ext cx="10515600" cy="615177"/>
          </a:xfrm>
          <a:solidFill>
            <a:schemeClr val="bg1">
              <a:lumMod val="85000"/>
            </a:schemeClr>
          </a:solidFill>
        </p:spPr>
        <p:txBody>
          <a:bodyPr anchor="t">
            <a:noAutofit/>
          </a:bodyPr>
          <a:lstStyle/>
          <a:p>
            <a:r>
              <a:rPr lang="en-GB" sz="4000" dirty="0"/>
              <a:t>Ephesians 5:8-21</a:t>
            </a:r>
          </a:p>
        </p:txBody>
      </p:sp>
      <p:sp>
        <p:nvSpPr>
          <p:cNvPr id="3" name="Content Placeholder 2"/>
          <p:cNvSpPr>
            <a:spLocks noGrp="1"/>
          </p:cNvSpPr>
          <p:nvPr>
            <p:ph idx="1"/>
          </p:nvPr>
        </p:nvSpPr>
        <p:spPr>
          <a:xfrm>
            <a:off x="395415" y="963827"/>
            <a:ext cx="11359979" cy="5684108"/>
          </a:xfrm>
        </p:spPr>
        <p:txBody>
          <a:bodyPr>
            <a:normAutofit/>
          </a:bodyPr>
          <a:lstStyle/>
          <a:p>
            <a:pPr marL="0" indent="0">
              <a:buNone/>
            </a:pPr>
            <a:r>
              <a:rPr lang="en-GB" sz="2400" b="1" baseline="30000" dirty="0">
                <a:solidFill>
                  <a:srgbClr val="7030A0"/>
                </a:solidFill>
              </a:rPr>
              <a:t>8 </a:t>
            </a:r>
            <a:r>
              <a:rPr lang="en-GB" sz="2400" dirty="0">
                <a:solidFill>
                  <a:srgbClr val="7030A0"/>
                </a:solidFill>
              </a:rPr>
              <a:t>For you were once darkness, but now you are light in the Lord. Live as children of light </a:t>
            </a:r>
            <a:r>
              <a:rPr lang="en-GB" sz="2400" b="1" baseline="30000" dirty="0">
                <a:solidFill>
                  <a:srgbClr val="7030A0"/>
                </a:solidFill>
              </a:rPr>
              <a:t>9 </a:t>
            </a:r>
            <a:r>
              <a:rPr lang="en-GB" sz="2400" dirty="0">
                <a:solidFill>
                  <a:srgbClr val="7030A0"/>
                </a:solidFill>
              </a:rPr>
              <a:t>(for the fruit of the light consists in all goodness, righteousness and truth) </a:t>
            </a:r>
            <a:r>
              <a:rPr lang="en-GB" sz="2400" b="1" baseline="30000" dirty="0">
                <a:solidFill>
                  <a:srgbClr val="7030A0"/>
                </a:solidFill>
              </a:rPr>
              <a:t>10 </a:t>
            </a:r>
            <a:r>
              <a:rPr lang="en-GB" sz="2400" dirty="0">
                <a:solidFill>
                  <a:srgbClr val="7030A0"/>
                </a:solidFill>
              </a:rPr>
              <a:t>and find out what pleases the Lord. </a:t>
            </a:r>
            <a:r>
              <a:rPr lang="en-GB" sz="2400" b="1" baseline="30000" dirty="0">
                <a:solidFill>
                  <a:srgbClr val="7030A0"/>
                </a:solidFill>
              </a:rPr>
              <a:t>11 </a:t>
            </a:r>
            <a:r>
              <a:rPr lang="en-GB" sz="2400" dirty="0">
                <a:solidFill>
                  <a:srgbClr val="7030A0"/>
                </a:solidFill>
              </a:rPr>
              <a:t>Have nothing to do with the fruitless deeds of darkness, but rather expose them. </a:t>
            </a:r>
            <a:r>
              <a:rPr lang="en-GB" sz="2400" b="1" baseline="30000" dirty="0">
                <a:solidFill>
                  <a:srgbClr val="7030A0"/>
                </a:solidFill>
              </a:rPr>
              <a:t>12 </a:t>
            </a:r>
            <a:r>
              <a:rPr lang="en-GB" sz="2400" dirty="0">
                <a:solidFill>
                  <a:srgbClr val="7030A0"/>
                </a:solidFill>
              </a:rPr>
              <a:t>It is shameful even to mention what the disobedient do in secret. </a:t>
            </a:r>
            <a:r>
              <a:rPr lang="en-GB" sz="2400" b="1" baseline="30000" dirty="0">
                <a:solidFill>
                  <a:srgbClr val="7030A0"/>
                </a:solidFill>
              </a:rPr>
              <a:t>13 </a:t>
            </a:r>
            <a:r>
              <a:rPr lang="en-GB" sz="2400" dirty="0">
                <a:solidFill>
                  <a:srgbClr val="7030A0"/>
                </a:solidFill>
              </a:rPr>
              <a:t>But everything exposed by the light becomes visible—and everything that is illuminated becomes a light. </a:t>
            </a:r>
            <a:r>
              <a:rPr lang="en-GB" sz="2400" b="1" baseline="30000" dirty="0">
                <a:solidFill>
                  <a:srgbClr val="7030A0"/>
                </a:solidFill>
              </a:rPr>
              <a:t>14 </a:t>
            </a:r>
            <a:r>
              <a:rPr lang="en-GB" sz="2400" dirty="0">
                <a:solidFill>
                  <a:srgbClr val="7030A0"/>
                </a:solidFill>
              </a:rPr>
              <a:t>This is why it is said:</a:t>
            </a:r>
          </a:p>
          <a:p>
            <a:pPr marL="0" indent="0">
              <a:buNone/>
            </a:pPr>
            <a:r>
              <a:rPr lang="en-GB" sz="2400" dirty="0">
                <a:solidFill>
                  <a:srgbClr val="7030A0"/>
                </a:solidFill>
              </a:rPr>
              <a:t>“Wake up, sleeper</a:t>
            </a:r>
            <a:r>
              <a:rPr lang="en-GB" sz="2400" dirty="0" smtClean="0">
                <a:solidFill>
                  <a:srgbClr val="7030A0"/>
                </a:solidFill>
              </a:rPr>
              <a:t>, rise </a:t>
            </a:r>
            <a:r>
              <a:rPr lang="en-GB" sz="2400" dirty="0">
                <a:solidFill>
                  <a:srgbClr val="7030A0"/>
                </a:solidFill>
              </a:rPr>
              <a:t>from the dead</a:t>
            </a:r>
            <a:r>
              <a:rPr lang="en-GB" sz="2400" dirty="0" smtClean="0">
                <a:solidFill>
                  <a:srgbClr val="7030A0"/>
                </a:solidFill>
              </a:rPr>
              <a:t>,</a:t>
            </a:r>
            <a:r>
              <a:rPr lang="en-GB" sz="2400" dirty="0">
                <a:solidFill>
                  <a:srgbClr val="7030A0"/>
                </a:solidFill>
              </a:rPr>
              <a:t> and Christ will shine on you.”</a:t>
            </a:r>
          </a:p>
          <a:p>
            <a:pPr marL="0" indent="0">
              <a:buNone/>
            </a:pPr>
            <a:r>
              <a:rPr lang="en-GB" sz="2400" b="1" baseline="30000" dirty="0">
                <a:solidFill>
                  <a:srgbClr val="7030A0"/>
                </a:solidFill>
              </a:rPr>
              <a:t>15 </a:t>
            </a:r>
            <a:r>
              <a:rPr lang="en-GB" sz="2400" dirty="0">
                <a:solidFill>
                  <a:srgbClr val="7030A0"/>
                </a:solidFill>
              </a:rPr>
              <a:t>Be very careful, then, how you live—not as unwise but as wise, </a:t>
            </a:r>
            <a:r>
              <a:rPr lang="en-GB" sz="2400" b="1" baseline="30000" dirty="0">
                <a:solidFill>
                  <a:srgbClr val="7030A0"/>
                </a:solidFill>
              </a:rPr>
              <a:t>16 </a:t>
            </a:r>
            <a:r>
              <a:rPr lang="en-GB" sz="2400" dirty="0">
                <a:solidFill>
                  <a:srgbClr val="7030A0"/>
                </a:solidFill>
              </a:rPr>
              <a:t>making the most of every opportunity, because the days are evil. </a:t>
            </a:r>
            <a:r>
              <a:rPr lang="en-GB" sz="2400" b="1" baseline="30000" dirty="0">
                <a:solidFill>
                  <a:srgbClr val="7030A0"/>
                </a:solidFill>
              </a:rPr>
              <a:t>17 </a:t>
            </a:r>
            <a:r>
              <a:rPr lang="en-GB" sz="2400" dirty="0">
                <a:solidFill>
                  <a:srgbClr val="7030A0"/>
                </a:solidFill>
              </a:rPr>
              <a:t>Therefore do not be foolish, but understand what the Lord’s will is. </a:t>
            </a:r>
            <a:r>
              <a:rPr lang="en-GB" sz="2400" b="1" baseline="30000" dirty="0">
                <a:solidFill>
                  <a:srgbClr val="7030A0"/>
                </a:solidFill>
              </a:rPr>
              <a:t>18 </a:t>
            </a:r>
            <a:r>
              <a:rPr lang="en-GB" sz="2400" dirty="0">
                <a:solidFill>
                  <a:srgbClr val="7030A0"/>
                </a:solidFill>
              </a:rPr>
              <a:t>Do not get drunk on wine, which leads to debauchery. Instead, be filled with the Spirit, </a:t>
            </a:r>
            <a:r>
              <a:rPr lang="en-GB" sz="2400" b="1" baseline="30000" dirty="0">
                <a:solidFill>
                  <a:srgbClr val="7030A0"/>
                </a:solidFill>
              </a:rPr>
              <a:t>19 </a:t>
            </a:r>
            <a:r>
              <a:rPr lang="en-GB" sz="2400" dirty="0">
                <a:solidFill>
                  <a:srgbClr val="7030A0"/>
                </a:solidFill>
              </a:rPr>
              <a:t>speaking to one another with psalms, hymns, and songs from the Spirit. Sing and make music from your heart to the Lord, </a:t>
            </a:r>
            <a:r>
              <a:rPr lang="en-GB" sz="2400" b="1" baseline="30000" dirty="0">
                <a:solidFill>
                  <a:srgbClr val="7030A0"/>
                </a:solidFill>
              </a:rPr>
              <a:t>20 </a:t>
            </a:r>
            <a:r>
              <a:rPr lang="en-GB" sz="2400" dirty="0">
                <a:solidFill>
                  <a:srgbClr val="7030A0"/>
                </a:solidFill>
              </a:rPr>
              <a:t>always giving thanks to God the Father for everything, in the name of our Lord Jesus Christ.</a:t>
            </a:r>
          </a:p>
          <a:p>
            <a:pPr marL="0" indent="0">
              <a:buNone/>
            </a:pPr>
            <a:r>
              <a:rPr lang="en-GB" sz="2400" b="1" baseline="30000" dirty="0">
                <a:solidFill>
                  <a:srgbClr val="7030A0"/>
                </a:solidFill>
              </a:rPr>
              <a:t>21 </a:t>
            </a:r>
            <a:r>
              <a:rPr lang="en-GB" sz="2400" dirty="0">
                <a:solidFill>
                  <a:srgbClr val="7030A0"/>
                </a:solidFill>
              </a:rPr>
              <a:t>Submit to one another out of reverence for Christ.</a:t>
            </a:r>
          </a:p>
          <a:p>
            <a:pPr marL="0" indent="0" algn="ctr">
              <a:buNone/>
            </a:pPr>
            <a:endParaRPr lang="en-GB" sz="2000" dirty="0"/>
          </a:p>
        </p:txBody>
      </p:sp>
    </p:spTree>
    <p:extLst>
      <p:ext uri="{BB962C8B-B14F-4D97-AF65-F5344CB8AC3E}">
        <p14:creationId xmlns:p14="http://schemas.microsoft.com/office/powerpoint/2010/main" val="36964759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8650"/>
            <a:ext cx="10515600" cy="615177"/>
          </a:xfrm>
          <a:solidFill>
            <a:schemeClr val="bg1">
              <a:lumMod val="85000"/>
            </a:schemeClr>
          </a:solidFill>
        </p:spPr>
        <p:txBody>
          <a:bodyPr anchor="t">
            <a:noAutofit/>
          </a:bodyPr>
          <a:lstStyle/>
          <a:p>
            <a:r>
              <a:rPr lang="en-GB" sz="4000" dirty="0"/>
              <a:t>Ephesians 5:8-21</a:t>
            </a:r>
          </a:p>
        </p:txBody>
      </p:sp>
      <p:sp>
        <p:nvSpPr>
          <p:cNvPr id="3" name="Content Placeholder 2"/>
          <p:cNvSpPr>
            <a:spLocks noGrp="1"/>
          </p:cNvSpPr>
          <p:nvPr>
            <p:ph idx="1"/>
          </p:nvPr>
        </p:nvSpPr>
        <p:spPr>
          <a:xfrm>
            <a:off x="395415" y="963827"/>
            <a:ext cx="11359979" cy="5684108"/>
          </a:xfrm>
        </p:spPr>
        <p:txBody>
          <a:bodyPr>
            <a:normAutofit/>
          </a:bodyPr>
          <a:lstStyle/>
          <a:p>
            <a:pPr marL="0" indent="0">
              <a:buNone/>
            </a:pPr>
            <a:r>
              <a:rPr lang="en-GB" sz="2400" b="1" baseline="30000" dirty="0"/>
              <a:t>8 </a:t>
            </a:r>
            <a:r>
              <a:rPr lang="en-GB" sz="2400" dirty="0"/>
              <a:t>For you were once darkness, but now you are light in the Lord. Live as children of light </a:t>
            </a:r>
            <a:r>
              <a:rPr lang="en-GB" sz="2400" b="1" baseline="30000" dirty="0"/>
              <a:t>9 </a:t>
            </a:r>
            <a:r>
              <a:rPr lang="en-GB" sz="2400" dirty="0"/>
              <a:t>(for the fruit of the light consists in all goodness, righteousness and truth) </a:t>
            </a:r>
            <a:r>
              <a:rPr lang="en-GB" sz="2400" b="1" baseline="30000" dirty="0"/>
              <a:t>10 </a:t>
            </a:r>
            <a:r>
              <a:rPr lang="en-GB" sz="2400" dirty="0"/>
              <a:t>and find out what pleases the Lord. </a:t>
            </a:r>
            <a:r>
              <a:rPr lang="en-GB" sz="2400" b="1" baseline="30000" dirty="0"/>
              <a:t>11 </a:t>
            </a:r>
            <a:r>
              <a:rPr lang="en-GB" sz="2400" dirty="0"/>
              <a:t>Have nothing to do with the fruitless deeds of darkness, but rather expose them. </a:t>
            </a:r>
            <a:r>
              <a:rPr lang="en-GB" sz="2400" b="1" baseline="30000" dirty="0"/>
              <a:t>12 </a:t>
            </a:r>
            <a:r>
              <a:rPr lang="en-GB" sz="2400" dirty="0"/>
              <a:t>It is shameful even to mention what the disobedient do in secret. </a:t>
            </a:r>
            <a:r>
              <a:rPr lang="en-GB" sz="2400" b="1" baseline="30000" dirty="0"/>
              <a:t>13 </a:t>
            </a:r>
            <a:r>
              <a:rPr lang="en-GB" sz="2400" dirty="0"/>
              <a:t>But everything exposed by the light becomes visible—and everything that is illuminated becomes a light. </a:t>
            </a:r>
            <a:r>
              <a:rPr lang="en-GB" sz="2400" b="1" baseline="30000" dirty="0"/>
              <a:t>14 </a:t>
            </a:r>
            <a:r>
              <a:rPr lang="en-GB" sz="2400" dirty="0"/>
              <a:t>This is why it is said:</a:t>
            </a:r>
          </a:p>
          <a:p>
            <a:pPr marL="0" indent="0">
              <a:buNone/>
            </a:pPr>
            <a:r>
              <a:rPr lang="en-GB" sz="2400" b="1" dirty="0">
                <a:solidFill>
                  <a:srgbClr val="FF0000"/>
                </a:solidFill>
              </a:rPr>
              <a:t>“Wake up, sleeper</a:t>
            </a:r>
            <a:r>
              <a:rPr lang="en-GB" sz="2400" b="1" dirty="0" smtClean="0">
                <a:solidFill>
                  <a:srgbClr val="FF0000"/>
                </a:solidFill>
              </a:rPr>
              <a:t>, rise </a:t>
            </a:r>
            <a:r>
              <a:rPr lang="en-GB" sz="2400" b="1" dirty="0">
                <a:solidFill>
                  <a:srgbClr val="FF0000"/>
                </a:solidFill>
              </a:rPr>
              <a:t>from the dead</a:t>
            </a:r>
            <a:r>
              <a:rPr lang="en-GB" sz="2400" b="1" dirty="0" smtClean="0">
                <a:solidFill>
                  <a:srgbClr val="FF0000"/>
                </a:solidFill>
              </a:rPr>
              <a:t>,</a:t>
            </a:r>
            <a:r>
              <a:rPr lang="en-GB" sz="2400" b="1" dirty="0">
                <a:solidFill>
                  <a:srgbClr val="FF0000"/>
                </a:solidFill>
              </a:rPr>
              <a:t> and Christ will shine on you.”</a:t>
            </a:r>
          </a:p>
          <a:p>
            <a:pPr marL="0" indent="0">
              <a:buNone/>
            </a:pPr>
            <a:r>
              <a:rPr lang="en-GB" sz="2400" b="1" baseline="30000" dirty="0"/>
              <a:t>15 </a:t>
            </a:r>
            <a:r>
              <a:rPr lang="en-GB" sz="2400" dirty="0"/>
              <a:t>Be very careful, then, how you live—not as unwise but as wise, </a:t>
            </a:r>
            <a:r>
              <a:rPr lang="en-GB" sz="2400" b="1" baseline="30000" dirty="0"/>
              <a:t>16 </a:t>
            </a:r>
            <a:r>
              <a:rPr lang="en-GB" sz="2400" dirty="0"/>
              <a:t>making the most of every opportunity, because the days are evil. </a:t>
            </a:r>
            <a:r>
              <a:rPr lang="en-GB" sz="2400" b="1" baseline="30000" dirty="0"/>
              <a:t>17 </a:t>
            </a:r>
            <a:r>
              <a:rPr lang="en-GB" sz="2400" dirty="0"/>
              <a:t>Therefore do not be foolish, but understand what the Lord’s will is. </a:t>
            </a:r>
            <a:r>
              <a:rPr lang="en-GB" sz="2400" b="1" baseline="30000" dirty="0"/>
              <a:t>18 </a:t>
            </a:r>
            <a:r>
              <a:rPr lang="en-GB" sz="2400" dirty="0"/>
              <a:t>Do not get drunk on wine, which leads to debauchery. Instead, be filled with the Spirit, </a:t>
            </a:r>
            <a:r>
              <a:rPr lang="en-GB" sz="2400" b="1" baseline="30000" dirty="0"/>
              <a:t>19 </a:t>
            </a:r>
            <a:r>
              <a:rPr lang="en-GB" sz="2400" dirty="0"/>
              <a:t>speaking to one another with psalms, hymns, and songs from the Spirit. Sing and make music from your heart to the Lord, </a:t>
            </a:r>
            <a:r>
              <a:rPr lang="en-GB" sz="2400" b="1" baseline="30000" dirty="0"/>
              <a:t>20 </a:t>
            </a:r>
            <a:r>
              <a:rPr lang="en-GB" sz="2400" dirty="0"/>
              <a:t>always giving thanks to God the Father for everything, in the name of our Lord Jesus Christ.</a:t>
            </a:r>
          </a:p>
          <a:p>
            <a:pPr marL="0" indent="0">
              <a:buNone/>
            </a:pPr>
            <a:r>
              <a:rPr lang="en-GB" sz="2400" b="1" baseline="30000" dirty="0"/>
              <a:t>21 </a:t>
            </a:r>
            <a:r>
              <a:rPr lang="en-GB" sz="2400" dirty="0"/>
              <a:t>Submit to one another out of reverence for Christ.</a:t>
            </a:r>
          </a:p>
          <a:p>
            <a:pPr marL="0" indent="0" algn="ctr">
              <a:buNone/>
            </a:pPr>
            <a:endParaRPr lang="en-GB" sz="2000" dirty="0"/>
          </a:p>
        </p:txBody>
      </p:sp>
    </p:spTree>
    <p:extLst>
      <p:ext uri="{BB962C8B-B14F-4D97-AF65-F5344CB8AC3E}">
        <p14:creationId xmlns:p14="http://schemas.microsoft.com/office/powerpoint/2010/main" val="25239222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63826"/>
            <a:ext cx="10515600" cy="5659396"/>
          </a:xfrm>
        </p:spPr>
        <p:txBody>
          <a:bodyPr>
            <a:normAutofit/>
          </a:bodyPr>
          <a:lstStyle/>
          <a:p>
            <a:pPr marL="0" indent="0">
              <a:buNone/>
            </a:pPr>
            <a:r>
              <a:rPr lang="en-GB" sz="3200" dirty="0" smtClean="0">
                <a:solidFill>
                  <a:srgbClr val="7030A0"/>
                </a:solidFill>
              </a:rPr>
              <a:t>5:1 Follow </a:t>
            </a:r>
            <a:r>
              <a:rPr lang="en-GB" sz="3200" dirty="0">
                <a:solidFill>
                  <a:srgbClr val="7030A0"/>
                </a:solidFill>
              </a:rPr>
              <a:t>God’s example, therefore, as dearly loved </a:t>
            </a:r>
            <a:r>
              <a:rPr lang="en-GB" sz="3200" dirty="0" smtClean="0">
                <a:solidFill>
                  <a:srgbClr val="7030A0"/>
                </a:solidFill>
              </a:rPr>
              <a:t>children</a:t>
            </a:r>
          </a:p>
          <a:p>
            <a:pPr lvl="0"/>
            <a:r>
              <a:rPr lang="en-GB" sz="3200" dirty="0" smtClean="0"/>
              <a:t>The heart of the book</a:t>
            </a:r>
          </a:p>
          <a:p>
            <a:pPr lvl="1"/>
            <a:endParaRPr lang="en-GB" sz="1600" dirty="0" smtClean="0"/>
          </a:p>
          <a:p>
            <a:pPr marL="0" indent="0">
              <a:buNone/>
            </a:pPr>
            <a:r>
              <a:rPr lang="en-GB" sz="3200" dirty="0" smtClean="0">
                <a:solidFill>
                  <a:srgbClr val="7030A0"/>
                </a:solidFill>
              </a:rPr>
              <a:t>5:5 </a:t>
            </a:r>
            <a:r>
              <a:rPr lang="en-GB" sz="3200" dirty="0">
                <a:solidFill>
                  <a:srgbClr val="7030A0"/>
                </a:solidFill>
              </a:rPr>
              <a:t>For of this you can be sure: No immoral, impure or greedy person—such a person is an idolater—has any inheritance in the kingdom of Christ and of </a:t>
            </a:r>
            <a:r>
              <a:rPr lang="en-GB" sz="3200" dirty="0" smtClean="0">
                <a:solidFill>
                  <a:srgbClr val="7030A0"/>
                </a:solidFill>
              </a:rPr>
              <a:t>God. </a:t>
            </a:r>
            <a:r>
              <a:rPr lang="en-GB" sz="3200" dirty="0">
                <a:solidFill>
                  <a:srgbClr val="7030A0"/>
                </a:solidFill>
              </a:rPr>
              <a:t>6 Let no one deceive you with empty words, for because of such things God’s wrath comes on those who are disobedient. 7 Therefore do not be partners with them.</a:t>
            </a:r>
          </a:p>
          <a:p>
            <a:r>
              <a:rPr lang="en-GB" sz="3200" dirty="0" smtClean="0"/>
              <a:t>From personal instruction to wisdom.</a:t>
            </a:r>
            <a:endParaRPr lang="en-GB" dirty="0" smtClean="0"/>
          </a:p>
          <a:p>
            <a:pPr lvl="1"/>
            <a:endParaRPr lang="en-GB" dirty="0"/>
          </a:p>
        </p:txBody>
      </p:sp>
      <p:sp>
        <p:nvSpPr>
          <p:cNvPr id="5" name="Title 1"/>
          <p:cNvSpPr txBox="1">
            <a:spLocks/>
          </p:cNvSpPr>
          <p:nvPr/>
        </p:nvSpPr>
        <p:spPr>
          <a:xfrm>
            <a:off x="838200" y="348650"/>
            <a:ext cx="10515600" cy="615177"/>
          </a:xfrm>
          <a:prstGeom prst="rect">
            <a:avLst/>
          </a:prstGeom>
          <a:solidFill>
            <a:schemeClr val="bg1">
              <a:lumMod val="85000"/>
            </a:schemeClr>
          </a:solidFill>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smtClean="0"/>
              <a:t>Before the ‘for’</a:t>
            </a:r>
            <a:endParaRPr lang="en-GB" sz="4000" dirty="0"/>
          </a:p>
        </p:txBody>
      </p:sp>
    </p:spTree>
    <p:extLst>
      <p:ext uri="{BB962C8B-B14F-4D97-AF65-F5344CB8AC3E}">
        <p14:creationId xmlns:p14="http://schemas.microsoft.com/office/powerpoint/2010/main" val="1838007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63826"/>
            <a:ext cx="10515600" cy="5659396"/>
          </a:xfrm>
        </p:spPr>
        <p:txBody>
          <a:bodyPr>
            <a:normAutofit lnSpcReduction="10000"/>
          </a:bodyPr>
          <a:lstStyle/>
          <a:p>
            <a:pPr marL="0" indent="0">
              <a:buNone/>
            </a:pPr>
            <a:endParaRPr lang="en-GB" sz="1300" dirty="0" smtClean="0">
              <a:solidFill>
                <a:srgbClr val="7030A0"/>
              </a:solidFill>
            </a:endParaRPr>
          </a:p>
          <a:p>
            <a:pPr marL="0" indent="0">
              <a:buNone/>
            </a:pPr>
            <a:r>
              <a:rPr lang="en-GB" sz="3200" dirty="0" err="1" smtClean="0">
                <a:solidFill>
                  <a:srgbClr val="7030A0"/>
                </a:solidFill>
              </a:rPr>
              <a:t>Eph</a:t>
            </a:r>
            <a:r>
              <a:rPr lang="en-GB" sz="3200" dirty="0" smtClean="0">
                <a:solidFill>
                  <a:srgbClr val="7030A0"/>
                </a:solidFill>
              </a:rPr>
              <a:t> </a:t>
            </a:r>
            <a:r>
              <a:rPr lang="en-GB" sz="3200" dirty="0" smtClean="0">
                <a:solidFill>
                  <a:srgbClr val="7030A0"/>
                </a:solidFill>
              </a:rPr>
              <a:t>5:8</a:t>
            </a:r>
            <a:r>
              <a:rPr lang="en-GB" sz="3200" dirty="0">
                <a:solidFill>
                  <a:srgbClr val="7030A0"/>
                </a:solidFill>
              </a:rPr>
              <a:t> </a:t>
            </a:r>
            <a:r>
              <a:rPr lang="en-GB" sz="3200" dirty="0" smtClean="0">
                <a:solidFill>
                  <a:srgbClr val="7030A0"/>
                </a:solidFill>
              </a:rPr>
              <a:t> </a:t>
            </a:r>
            <a:r>
              <a:rPr lang="en-GB" sz="3200" dirty="0" smtClean="0"/>
              <a:t>For </a:t>
            </a:r>
            <a:r>
              <a:rPr lang="en-GB" sz="3200" dirty="0"/>
              <a:t>you were once darkness, but now you are light in the Lord. Live as children of light </a:t>
            </a:r>
            <a:endParaRPr lang="en-GB" sz="3200" dirty="0" smtClean="0"/>
          </a:p>
          <a:p>
            <a:pPr marL="0" indent="0">
              <a:buNone/>
            </a:pPr>
            <a:endParaRPr lang="en-GB" sz="3200" dirty="0">
              <a:solidFill>
                <a:srgbClr val="7030A0"/>
              </a:solidFill>
            </a:endParaRPr>
          </a:p>
          <a:p>
            <a:pPr marL="0" indent="0">
              <a:buNone/>
            </a:pPr>
            <a:r>
              <a:rPr lang="en-GB" sz="3200" dirty="0" err="1" smtClean="0">
                <a:solidFill>
                  <a:srgbClr val="7030A0"/>
                </a:solidFill>
              </a:rPr>
              <a:t>Heb</a:t>
            </a:r>
            <a:r>
              <a:rPr lang="en-GB" sz="3200" dirty="0" smtClean="0">
                <a:solidFill>
                  <a:srgbClr val="7030A0"/>
                </a:solidFill>
              </a:rPr>
              <a:t> 4:13  </a:t>
            </a:r>
            <a:r>
              <a:rPr lang="en-GB" sz="3200" dirty="0" smtClean="0"/>
              <a:t>Nothing </a:t>
            </a:r>
            <a:r>
              <a:rPr lang="en-GB" sz="3200" dirty="0"/>
              <a:t>in all creation is hidden from God’s sight.</a:t>
            </a:r>
          </a:p>
          <a:p>
            <a:pPr marL="0" indent="0">
              <a:buNone/>
            </a:pPr>
            <a:endParaRPr lang="en-GB" sz="3200" dirty="0" smtClean="0">
              <a:solidFill>
                <a:srgbClr val="7030A0"/>
              </a:solidFill>
            </a:endParaRPr>
          </a:p>
          <a:p>
            <a:pPr marL="0" indent="0">
              <a:buNone/>
            </a:pPr>
            <a:r>
              <a:rPr lang="en-GB" sz="3200" dirty="0" smtClean="0">
                <a:solidFill>
                  <a:srgbClr val="7030A0"/>
                </a:solidFill>
              </a:rPr>
              <a:t>Rev 21:22-24  </a:t>
            </a:r>
            <a:r>
              <a:rPr lang="en-GB" sz="3200" dirty="0" smtClean="0"/>
              <a:t>I </a:t>
            </a:r>
            <a:r>
              <a:rPr lang="en-GB" sz="3200" dirty="0"/>
              <a:t>did not see a temple in the city, because the Lord God Almighty and the Lamb are its temple. </a:t>
            </a:r>
            <a:r>
              <a:rPr lang="en-GB" sz="3200" dirty="0" smtClean="0"/>
              <a:t>The </a:t>
            </a:r>
            <a:r>
              <a:rPr lang="en-GB" sz="3200" dirty="0"/>
              <a:t>city does not need the sun or the moon to shine on it, for the glory of God gives it light, and the Lamb is its lamp. </a:t>
            </a:r>
            <a:r>
              <a:rPr lang="en-GB" sz="3200" dirty="0" smtClean="0"/>
              <a:t>The </a:t>
            </a:r>
            <a:r>
              <a:rPr lang="en-GB" sz="3200" dirty="0"/>
              <a:t>nations will walk by its light, and the kings of the earth will bring their splendour into it. </a:t>
            </a:r>
            <a:r>
              <a:rPr lang="en-GB" sz="3200" dirty="0" smtClean="0"/>
              <a:t>On </a:t>
            </a:r>
            <a:r>
              <a:rPr lang="en-GB" sz="3200" dirty="0"/>
              <a:t>no day will its gates ever be shut, for there will be no night there</a:t>
            </a:r>
            <a:r>
              <a:rPr lang="en-GB" sz="3200" dirty="0" smtClean="0"/>
              <a:t>.</a:t>
            </a:r>
            <a:endParaRPr lang="en-GB" sz="3200" dirty="0"/>
          </a:p>
        </p:txBody>
      </p:sp>
      <p:sp>
        <p:nvSpPr>
          <p:cNvPr id="5" name="Title 1"/>
          <p:cNvSpPr txBox="1">
            <a:spLocks/>
          </p:cNvSpPr>
          <p:nvPr/>
        </p:nvSpPr>
        <p:spPr>
          <a:xfrm>
            <a:off x="838200" y="348650"/>
            <a:ext cx="10515600" cy="615177"/>
          </a:xfrm>
          <a:prstGeom prst="rect">
            <a:avLst/>
          </a:prstGeom>
          <a:solidFill>
            <a:schemeClr val="bg1">
              <a:lumMod val="85000"/>
            </a:schemeClr>
          </a:solidFill>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4000" dirty="0" smtClean="0"/>
              <a:t>Be </a:t>
            </a:r>
            <a:r>
              <a:rPr lang="en-GB" sz="4000" dirty="0" smtClean="0"/>
              <a:t>the </a:t>
            </a:r>
            <a:r>
              <a:rPr lang="en-GB" sz="4000" dirty="0" smtClean="0"/>
              <a:t>light</a:t>
            </a:r>
            <a:endParaRPr lang="en-GB" sz="4000" dirty="0"/>
          </a:p>
        </p:txBody>
      </p:sp>
    </p:spTree>
    <p:extLst>
      <p:ext uri="{BB962C8B-B14F-4D97-AF65-F5344CB8AC3E}">
        <p14:creationId xmlns:p14="http://schemas.microsoft.com/office/powerpoint/2010/main" val="6372981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8650"/>
            <a:ext cx="10515600" cy="615177"/>
          </a:xfrm>
          <a:solidFill>
            <a:schemeClr val="bg1">
              <a:lumMod val="85000"/>
            </a:schemeClr>
          </a:solidFill>
        </p:spPr>
        <p:txBody>
          <a:bodyPr anchor="t">
            <a:noAutofit/>
          </a:bodyPr>
          <a:lstStyle/>
          <a:p>
            <a:r>
              <a:rPr lang="en-GB" sz="4000" dirty="0" smtClean="0"/>
              <a:t>We are visible </a:t>
            </a:r>
            <a:endParaRPr lang="en-GB" sz="4000" dirty="0"/>
          </a:p>
        </p:txBody>
      </p:sp>
      <p:sp>
        <p:nvSpPr>
          <p:cNvPr id="3" name="Content Placeholder 2"/>
          <p:cNvSpPr>
            <a:spLocks noGrp="1"/>
          </p:cNvSpPr>
          <p:nvPr>
            <p:ph idx="1"/>
          </p:nvPr>
        </p:nvSpPr>
        <p:spPr>
          <a:xfrm>
            <a:off x="395415" y="963827"/>
            <a:ext cx="11359979" cy="5684108"/>
          </a:xfrm>
        </p:spPr>
        <p:txBody>
          <a:bodyPr>
            <a:normAutofit/>
          </a:bodyPr>
          <a:lstStyle/>
          <a:p>
            <a:pPr marL="0" indent="0">
              <a:buNone/>
            </a:pPr>
            <a:r>
              <a:rPr lang="en-GB" sz="2400" b="1" baseline="30000" dirty="0"/>
              <a:t>8 </a:t>
            </a:r>
            <a:r>
              <a:rPr lang="en-GB" sz="2400" dirty="0"/>
              <a:t>For you were once darkness, but now you are light in the Lord. </a:t>
            </a:r>
            <a:r>
              <a:rPr lang="en-GB" sz="2400" b="1" dirty="0">
                <a:solidFill>
                  <a:srgbClr val="FF0000"/>
                </a:solidFill>
              </a:rPr>
              <a:t>Live as children of light </a:t>
            </a:r>
            <a:r>
              <a:rPr lang="en-GB" sz="2400" b="1" baseline="30000" dirty="0">
                <a:solidFill>
                  <a:srgbClr val="FF0000"/>
                </a:solidFill>
              </a:rPr>
              <a:t>9 </a:t>
            </a:r>
            <a:r>
              <a:rPr lang="en-GB" sz="2400" b="1" dirty="0">
                <a:solidFill>
                  <a:srgbClr val="FF0000"/>
                </a:solidFill>
              </a:rPr>
              <a:t>(for the fruit of the light consists in all goodness, righteousness and truth)</a:t>
            </a:r>
            <a:r>
              <a:rPr lang="en-GB" sz="2400" dirty="0"/>
              <a:t> </a:t>
            </a:r>
            <a:r>
              <a:rPr lang="en-GB" sz="2400" b="1" baseline="30000" dirty="0"/>
              <a:t>10 </a:t>
            </a:r>
            <a:r>
              <a:rPr lang="en-GB" sz="2400" dirty="0"/>
              <a:t>and </a:t>
            </a:r>
            <a:r>
              <a:rPr lang="en-GB" sz="2400" b="1" dirty="0">
                <a:solidFill>
                  <a:srgbClr val="00B050"/>
                </a:solidFill>
              </a:rPr>
              <a:t>find out what pleases the Lord. </a:t>
            </a:r>
            <a:r>
              <a:rPr lang="en-GB" sz="2400" b="1" baseline="30000" dirty="0">
                <a:solidFill>
                  <a:srgbClr val="00B050"/>
                </a:solidFill>
              </a:rPr>
              <a:t>11 </a:t>
            </a:r>
            <a:r>
              <a:rPr lang="en-GB" sz="2400" b="1" dirty="0">
                <a:solidFill>
                  <a:srgbClr val="00B050"/>
                </a:solidFill>
              </a:rPr>
              <a:t>Have nothing to do with the fruitless deeds of darkness</a:t>
            </a:r>
            <a:r>
              <a:rPr lang="en-GB" sz="2400" dirty="0"/>
              <a:t>, but rather expose them. </a:t>
            </a:r>
            <a:r>
              <a:rPr lang="en-GB" sz="2400" b="1" baseline="30000" dirty="0"/>
              <a:t>12 </a:t>
            </a:r>
            <a:r>
              <a:rPr lang="en-GB" sz="2400" dirty="0"/>
              <a:t>It is shameful even to mention what the disobedient do in secret. </a:t>
            </a:r>
            <a:r>
              <a:rPr lang="en-GB" sz="2400" b="1" baseline="30000" dirty="0"/>
              <a:t>13 </a:t>
            </a:r>
            <a:r>
              <a:rPr lang="en-GB" sz="2400" dirty="0"/>
              <a:t>But everything exposed by the light becomes visible—and everything that is illuminated becomes a light. </a:t>
            </a:r>
            <a:r>
              <a:rPr lang="en-GB" sz="2400" b="1" baseline="30000" dirty="0"/>
              <a:t>14 </a:t>
            </a:r>
            <a:r>
              <a:rPr lang="en-GB" sz="2400" dirty="0"/>
              <a:t>This is why it is said:</a:t>
            </a:r>
          </a:p>
          <a:p>
            <a:pPr marL="0" indent="0">
              <a:buNone/>
            </a:pPr>
            <a:r>
              <a:rPr lang="en-GB" sz="2400" dirty="0"/>
              <a:t>“Wake up, sleeper</a:t>
            </a:r>
            <a:r>
              <a:rPr lang="en-GB" sz="2400" dirty="0" smtClean="0"/>
              <a:t>, rise </a:t>
            </a:r>
            <a:r>
              <a:rPr lang="en-GB" sz="2400" dirty="0"/>
              <a:t>from the dead</a:t>
            </a:r>
            <a:r>
              <a:rPr lang="en-GB" sz="2400" dirty="0" smtClean="0"/>
              <a:t>,</a:t>
            </a:r>
            <a:r>
              <a:rPr lang="en-GB" sz="2400" dirty="0"/>
              <a:t> and Christ will shine on you.”</a:t>
            </a:r>
          </a:p>
          <a:p>
            <a:pPr marL="0" indent="0">
              <a:buNone/>
            </a:pPr>
            <a:r>
              <a:rPr lang="en-GB" sz="2400" b="1" baseline="30000" dirty="0">
                <a:solidFill>
                  <a:srgbClr val="0070C0"/>
                </a:solidFill>
              </a:rPr>
              <a:t>15 </a:t>
            </a:r>
            <a:r>
              <a:rPr lang="en-GB" sz="2400" b="1" dirty="0">
                <a:solidFill>
                  <a:srgbClr val="0070C0"/>
                </a:solidFill>
              </a:rPr>
              <a:t>Be very careful, then, how you live—not as unwise but as wise, </a:t>
            </a:r>
            <a:r>
              <a:rPr lang="en-GB" sz="2400" b="1" baseline="30000" dirty="0">
                <a:solidFill>
                  <a:srgbClr val="0070C0"/>
                </a:solidFill>
              </a:rPr>
              <a:t>16 </a:t>
            </a:r>
            <a:r>
              <a:rPr lang="en-GB" sz="2400" b="1" dirty="0">
                <a:solidFill>
                  <a:srgbClr val="0070C0"/>
                </a:solidFill>
              </a:rPr>
              <a:t>making the most of every opportunity, because the days are evil.</a:t>
            </a:r>
            <a:r>
              <a:rPr lang="en-GB" sz="2400" b="1" dirty="0"/>
              <a:t> </a:t>
            </a:r>
            <a:r>
              <a:rPr lang="en-GB" sz="2400" b="1" baseline="30000" dirty="0"/>
              <a:t>17 </a:t>
            </a:r>
            <a:r>
              <a:rPr lang="en-GB" sz="2400" dirty="0"/>
              <a:t>Therefore do not be foolish, but understand what the Lord’s will is. </a:t>
            </a:r>
            <a:r>
              <a:rPr lang="en-GB" sz="2400" b="1" baseline="30000" dirty="0"/>
              <a:t>18 </a:t>
            </a:r>
            <a:r>
              <a:rPr lang="en-GB" sz="2400" dirty="0"/>
              <a:t>Do not get drunk on wine, which leads to debauchery. Instead, be filled with the Spirit, </a:t>
            </a:r>
            <a:r>
              <a:rPr lang="en-GB" sz="2400" b="1" baseline="30000" dirty="0"/>
              <a:t>19 </a:t>
            </a:r>
            <a:r>
              <a:rPr lang="en-GB" sz="2400" dirty="0"/>
              <a:t>speaking to one another with psalms, hymns, and songs from the Spirit. Sing and make music from your heart to the Lord, </a:t>
            </a:r>
            <a:r>
              <a:rPr lang="en-GB" sz="2400" b="1" baseline="30000" dirty="0"/>
              <a:t>20 </a:t>
            </a:r>
            <a:r>
              <a:rPr lang="en-GB" sz="2400" dirty="0"/>
              <a:t>always giving thanks to God the Father for everything, in the name of our Lord Jesus Christ.</a:t>
            </a:r>
          </a:p>
          <a:p>
            <a:pPr marL="0" indent="0">
              <a:buNone/>
            </a:pPr>
            <a:r>
              <a:rPr lang="en-GB" sz="2400" b="1" baseline="30000" dirty="0"/>
              <a:t>21 </a:t>
            </a:r>
            <a:r>
              <a:rPr lang="en-GB" sz="2400" dirty="0"/>
              <a:t>Submit to one another out of reverence for Christ.</a:t>
            </a:r>
          </a:p>
          <a:p>
            <a:pPr marL="0" indent="0" algn="ctr">
              <a:buNone/>
            </a:pPr>
            <a:endParaRPr lang="en-GB" sz="2000" dirty="0"/>
          </a:p>
        </p:txBody>
      </p:sp>
    </p:spTree>
    <p:extLst>
      <p:ext uri="{BB962C8B-B14F-4D97-AF65-F5344CB8AC3E}">
        <p14:creationId xmlns:p14="http://schemas.microsoft.com/office/powerpoint/2010/main" val="22611919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8650"/>
            <a:ext cx="10515600" cy="615177"/>
          </a:xfrm>
          <a:solidFill>
            <a:schemeClr val="bg1">
              <a:lumMod val="85000"/>
            </a:schemeClr>
          </a:solidFill>
        </p:spPr>
        <p:txBody>
          <a:bodyPr anchor="t">
            <a:noAutofit/>
          </a:bodyPr>
          <a:lstStyle/>
          <a:p>
            <a:r>
              <a:rPr lang="en-GB" sz="4000" dirty="0" smtClean="0"/>
              <a:t>We affect the world</a:t>
            </a:r>
            <a:endParaRPr lang="en-GB" sz="4000" dirty="0"/>
          </a:p>
        </p:txBody>
      </p:sp>
      <p:sp>
        <p:nvSpPr>
          <p:cNvPr id="3" name="Content Placeholder 2"/>
          <p:cNvSpPr>
            <a:spLocks noGrp="1"/>
          </p:cNvSpPr>
          <p:nvPr>
            <p:ph idx="1"/>
          </p:nvPr>
        </p:nvSpPr>
        <p:spPr>
          <a:xfrm>
            <a:off x="395415" y="963827"/>
            <a:ext cx="11359979" cy="5684108"/>
          </a:xfrm>
        </p:spPr>
        <p:txBody>
          <a:bodyPr>
            <a:normAutofit/>
          </a:bodyPr>
          <a:lstStyle/>
          <a:p>
            <a:pPr marL="0" indent="0">
              <a:buNone/>
            </a:pPr>
            <a:r>
              <a:rPr lang="en-GB" sz="2400" b="1" baseline="30000" dirty="0"/>
              <a:t>8 </a:t>
            </a:r>
            <a:r>
              <a:rPr lang="en-GB" sz="2400" dirty="0"/>
              <a:t>For you were once darkness, but now you are light in the Lord. Live as children of light </a:t>
            </a:r>
            <a:r>
              <a:rPr lang="en-GB" sz="2400" b="1" baseline="30000" dirty="0"/>
              <a:t>9 </a:t>
            </a:r>
            <a:r>
              <a:rPr lang="en-GB" sz="2400" dirty="0"/>
              <a:t>(for the fruit of the light consists in all goodness, righteousness and truth) </a:t>
            </a:r>
            <a:r>
              <a:rPr lang="en-GB" sz="2400" b="1" baseline="30000" dirty="0"/>
              <a:t>10 </a:t>
            </a:r>
            <a:r>
              <a:rPr lang="en-GB" sz="2400" dirty="0"/>
              <a:t>and find out what pleases the Lord. </a:t>
            </a:r>
            <a:r>
              <a:rPr lang="en-GB" sz="2400" b="1" baseline="30000" dirty="0">
                <a:solidFill>
                  <a:srgbClr val="FF0000"/>
                </a:solidFill>
              </a:rPr>
              <a:t>11 </a:t>
            </a:r>
            <a:r>
              <a:rPr lang="en-GB" sz="2400" b="1" dirty="0">
                <a:solidFill>
                  <a:srgbClr val="FF0000"/>
                </a:solidFill>
              </a:rPr>
              <a:t>Have nothing to do with the fruitless deeds of darkness, but rather expose them.</a:t>
            </a:r>
            <a:r>
              <a:rPr lang="en-GB" sz="2400" dirty="0">
                <a:solidFill>
                  <a:srgbClr val="FF0000"/>
                </a:solidFill>
              </a:rPr>
              <a:t> </a:t>
            </a:r>
            <a:r>
              <a:rPr lang="en-GB" sz="2400" b="1" baseline="30000" dirty="0"/>
              <a:t>12 </a:t>
            </a:r>
            <a:r>
              <a:rPr lang="en-GB" sz="2400" dirty="0"/>
              <a:t>It is shameful even to mention what the disobedient do in secret. </a:t>
            </a:r>
            <a:r>
              <a:rPr lang="en-GB" sz="2400" b="1" baseline="30000" dirty="0">
                <a:solidFill>
                  <a:srgbClr val="0070C0"/>
                </a:solidFill>
              </a:rPr>
              <a:t>13 </a:t>
            </a:r>
            <a:r>
              <a:rPr lang="en-GB" sz="2400" b="1" dirty="0">
                <a:solidFill>
                  <a:srgbClr val="0070C0"/>
                </a:solidFill>
              </a:rPr>
              <a:t>But everything exposed by the light becomes visible—and everything that is illuminated becomes a light.</a:t>
            </a:r>
            <a:r>
              <a:rPr lang="en-GB" sz="2400" dirty="0"/>
              <a:t> </a:t>
            </a:r>
            <a:r>
              <a:rPr lang="en-GB" sz="2400" b="1" baseline="30000" dirty="0"/>
              <a:t>14 </a:t>
            </a:r>
            <a:r>
              <a:rPr lang="en-GB" sz="2400" dirty="0"/>
              <a:t>This is why it is said:</a:t>
            </a:r>
          </a:p>
          <a:p>
            <a:pPr marL="0" indent="0">
              <a:buNone/>
            </a:pPr>
            <a:r>
              <a:rPr lang="en-GB" sz="2400" dirty="0"/>
              <a:t>“Wake up, sleeper</a:t>
            </a:r>
            <a:r>
              <a:rPr lang="en-GB" sz="2400" dirty="0" smtClean="0"/>
              <a:t>, rise </a:t>
            </a:r>
            <a:r>
              <a:rPr lang="en-GB" sz="2400" dirty="0"/>
              <a:t>from the dead</a:t>
            </a:r>
            <a:r>
              <a:rPr lang="en-GB" sz="2400" dirty="0" smtClean="0"/>
              <a:t>,</a:t>
            </a:r>
            <a:r>
              <a:rPr lang="en-GB" sz="2400" dirty="0"/>
              <a:t> and Christ will shine on you.”</a:t>
            </a:r>
          </a:p>
          <a:p>
            <a:pPr marL="0" indent="0">
              <a:buNone/>
            </a:pPr>
            <a:r>
              <a:rPr lang="en-GB" sz="2400" b="1" baseline="30000" dirty="0"/>
              <a:t>15 </a:t>
            </a:r>
            <a:r>
              <a:rPr lang="en-GB" sz="2400" dirty="0"/>
              <a:t>Be very careful, then, how you live—not as unwise but as wise, </a:t>
            </a:r>
            <a:r>
              <a:rPr lang="en-GB" sz="2400" b="1" baseline="30000" dirty="0"/>
              <a:t>16 </a:t>
            </a:r>
            <a:r>
              <a:rPr lang="en-GB" sz="2400" dirty="0"/>
              <a:t>making the most of every opportunity, because the days are evil. </a:t>
            </a:r>
            <a:r>
              <a:rPr lang="en-GB" sz="2400" b="1" baseline="30000" dirty="0"/>
              <a:t>17 </a:t>
            </a:r>
            <a:r>
              <a:rPr lang="en-GB" sz="2400" dirty="0"/>
              <a:t>Therefore do not be foolish, but understand what the Lord’s will is. </a:t>
            </a:r>
            <a:r>
              <a:rPr lang="en-GB" sz="2400" b="1" baseline="30000" dirty="0"/>
              <a:t>18 </a:t>
            </a:r>
            <a:r>
              <a:rPr lang="en-GB" sz="2400" dirty="0"/>
              <a:t>Do not get drunk on wine, which leads to debauchery. Instead, be filled with the Spirit, </a:t>
            </a:r>
            <a:r>
              <a:rPr lang="en-GB" sz="2400" b="1" baseline="30000" dirty="0"/>
              <a:t>19 </a:t>
            </a:r>
            <a:r>
              <a:rPr lang="en-GB" sz="2400" dirty="0"/>
              <a:t>speaking to one another with psalms, hymns, and songs from the Spirit. Sing and make music from your heart to the Lord, </a:t>
            </a:r>
            <a:r>
              <a:rPr lang="en-GB" sz="2400" b="1" baseline="30000" dirty="0"/>
              <a:t>20 </a:t>
            </a:r>
            <a:r>
              <a:rPr lang="en-GB" sz="2400" dirty="0"/>
              <a:t>always giving thanks to God the Father for everything, in the name of our Lord Jesus Christ.</a:t>
            </a:r>
          </a:p>
          <a:p>
            <a:pPr marL="0" indent="0">
              <a:buNone/>
            </a:pPr>
            <a:r>
              <a:rPr lang="en-GB" sz="2400" b="1" baseline="30000" dirty="0"/>
              <a:t>21 </a:t>
            </a:r>
            <a:r>
              <a:rPr lang="en-GB" sz="2400" dirty="0"/>
              <a:t>Submit to one another out of reverence for Christ.</a:t>
            </a:r>
          </a:p>
          <a:p>
            <a:pPr marL="0" indent="0" algn="ctr">
              <a:buNone/>
            </a:pPr>
            <a:endParaRPr lang="en-GB" sz="2000" dirty="0"/>
          </a:p>
        </p:txBody>
      </p:sp>
    </p:spTree>
    <p:extLst>
      <p:ext uri="{BB962C8B-B14F-4D97-AF65-F5344CB8AC3E}">
        <p14:creationId xmlns:p14="http://schemas.microsoft.com/office/powerpoint/2010/main" val="30696249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8650"/>
            <a:ext cx="10515600" cy="615177"/>
          </a:xfrm>
          <a:solidFill>
            <a:schemeClr val="bg1">
              <a:lumMod val="85000"/>
            </a:schemeClr>
          </a:solidFill>
        </p:spPr>
        <p:txBody>
          <a:bodyPr anchor="t">
            <a:noAutofit/>
          </a:bodyPr>
          <a:lstStyle/>
          <a:p>
            <a:r>
              <a:rPr lang="en-GB" sz="4000" dirty="0" smtClean="0"/>
              <a:t>2 Corinthians 11-21</a:t>
            </a:r>
            <a:endParaRPr lang="en-GB" sz="4000" dirty="0"/>
          </a:p>
        </p:txBody>
      </p:sp>
      <p:sp>
        <p:nvSpPr>
          <p:cNvPr id="3" name="Content Placeholder 2"/>
          <p:cNvSpPr>
            <a:spLocks noGrp="1"/>
          </p:cNvSpPr>
          <p:nvPr>
            <p:ph idx="1"/>
          </p:nvPr>
        </p:nvSpPr>
        <p:spPr>
          <a:xfrm>
            <a:off x="395415" y="963827"/>
            <a:ext cx="11359979" cy="5684108"/>
          </a:xfrm>
        </p:spPr>
        <p:txBody>
          <a:bodyPr>
            <a:normAutofit fontScale="92500"/>
          </a:bodyPr>
          <a:lstStyle/>
          <a:p>
            <a:pPr marL="0" indent="0">
              <a:buNone/>
            </a:pPr>
            <a:r>
              <a:rPr lang="en-GB" sz="2400" dirty="0"/>
              <a:t>11 Because we understand our fearful responsibility to the Lord, we work hard to persuade others. God knows we are sincere, and I hope you know this, too. 12 Are we commending ourselves to you again? No, we are giving you a reason to be proud of </a:t>
            </a:r>
            <a:r>
              <a:rPr lang="en-GB" sz="2400" dirty="0" smtClean="0"/>
              <a:t>us, </a:t>
            </a:r>
            <a:r>
              <a:rPr lang="en-GB" sz="2400" dirty="0"/>
              <a:t>so you can answer those who brag about having a spectacular ministry rather than having a sincere heart. 13 If it seems we are crazy, it is to bring glory to God. And if we are in our right minds, it is for your benefit. 14 Either way, Christ’s love controls </a:t>
            </a:r>
            <a:r>
              <a:rPr lang="en-GB" sz="2400" dirty="0" smtClean="0"/>
              <a:t>us. </a:t>
            </a:r>
            <a:r>
              <a:rPr lang="en-GB" sz="2400" dirty="0"/>
              <a:t>Since we believe that Christ died for all, we also believe that we have all died to our old </a:t>
            </a:r>
            <a:r>
              <a:rPr lang="en-GB" sz="2400" dirty="0" smtClean="0"/>
              <a:t>life. </a:t>
            </a:r>
            <a:r>
              <a:rPr lang="en-GB" sz="2400" dirty="0"/>
              <a:t>15 He died for everyone so that those who receive his new life will no longer live for themselves. Instead, they will live for Christ, who died and was raised for them.</a:t>
            </a:r>
          </a:p>
          <a:p>
            <a:pPr marL="0" indent="0">
              <a:buNone/>
            </a:pPr>
            <a:r>
              <a:rPr lang="en-GB" sz="2400" dirty="0"/>
              <a:t>16 So we have stopped evaluating others from a human point of view. At one time we thought of Christ merely from a human point of view. How differently we know him now! 17 This means that anyone who belongs to Christ has become a new person. The old life is gone; a new life has begun!</a:t>
            </a:r>
          </a:p>
          <a:p>
            <a:pPr marL="0" indent="0">
              <a:buNone/>
            </a:pPr>
            <a:r>
              <a:rPr lang="en-GB" sz="2400" dirty="0"/>
              <a:t>18 And all of this is a gift from God, who brought us back to himself through Christ. And God has given us this task of reconciling people to him. 19 For God was in Christ, reconciling the world to himself, no longer counting people’s sins against them. And he gave us this wonderful message of reconciliation. 20 So we are Christ’s ambassadors; God is making his appeal through us. We speak for Christ when we plead, “Come back to God!” 21 For God made Christ, who never sinned, to be the offering for our </a:t>
            </a:r>
            <a:r>
              <a:rPr lang="en-GB" sz="2400" dirty="0" smtClean="0"/>
              <a:t>sin, </a:t>
            </a:r>
            <a:r>
              <a:rPr lang="en-GB" sz="2400" dirty="0"/>
              <a:t>so that we could be made right with God through Christ.</a:t>
            </a:r>
            <a:endParaRPr lang="en-GB" sz="2400" dirty="0">
              <a:solidFill>
                <a:srgbClr val="7030A0"/>
              </a:solidFill>
            </a:endParaRPr>
          </a:p>
          <a:p>
            <a:pPr marL="0" indent="0" algn="ctr">
              <a:buNone/>
            </a:pPr>
            <a:endParaRPr lang="en-GB" sz="2000" dirty="0"/>
          </a:p>
        </p:txBody>
      </p:sp>
    </p:spTree>
    <p:extLst>
      <p:ext uri="{BB962C8B-B14F-4D97-AF65-F5344CB8AC3E}">
        <p14:creationId xmlns:p14="http://schemas.microsoft.com/office/powerpoint/2010/main" val="5972667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8650"/>
            <a:ext cx="10515600" cy="615177"/>
          </a:xfrm>
          <a:solidFill>
            <a:schemeClr val="bg1">
              <a:lumMod val="85000"/>
            </a:schemeClr>
          </a:solidFill>
        </p:spPr>
        <p:txBody>
          <a:bodyPr anchor="t">
            <a:noAutofit/>
          </a:bodyPr>
          <a:lstStyle/>
          <a:p>
            <a:r>
              <a:rPr lang="en-GB" sz="4000" dirty="0"/>
              <a:t>Ephesians 5:8-21</a:t>
            </a:r>
          </a:p>
        </p:txBody>
      </p:sp>
      <p:sp>
        <p:nvSpPr>
          <p:cNvPr id="3" name="Content Placeholder 2"/>
          <p:cNvSpPr>
            <a:spLocks noGrp="1"/>
          </p:cNvSpPr>
          <p:nvPr>
            <p:ph idx="1"/>
          </p:nvPr>
        </p:nvSpPr>
        <p:spPr>
          <a:xfrm>
            <a:off x="395415" y="963827"/>
            <a:ext cx="11359979" cy="5684108"/>
          </a:xfrm>
        </p:spPr>
        <p:txBody>
          <a:bodyPr>
            <a:normAutofit/>
          </a:bodyPr>
          <a:lstStyle/>
          <a:p>
            <a:pPr marL="0" indent="0">
              <a:buNone/>
            </a:pPr>
            <a:r>
              <a:rPr lang="en-GB" sz="2400" b="1" baseline="30000" dirty="0">
                <a:solidFill>
                  <a:srgbClr val="7030A0"/>
                </a:solidFill>
              </a:rPr>
              <a:t>8 </a:t>
            </a:r>
            <a:r>
              <a:rPr lang="en-GB" sz="2400" dirty="0">
                <a:solidFill>
                  <a:srgbClr val="7030A0"/>
                </a:solidFill>
              </a:rPr>
              <a:t>For you were once darkness, but now you are light in the Lord. Live as children of light </a:t>
            </a:r>
            <a:r>
              <a:rPr lang="en-GB" sz="2400" b="1" baseline="30000" dirty="0">
                <a:solidFill>
                  <a:srgbClr val="7030A0"/>
                </a:solidFill>
              </a:rPr>
              <a:t>9 </a:t>
            </a:r>
            <a:r>
              <a:rPr lang="en-GB" sz="2400" dirty="0">
                <a:solidFill>
                  <a:srgbClr val="7030A0"/>
                </a:solidFill>
              </a:rPr>
              <a:t>(for the fruit of the light consists in all goodness, righteousness and truth) </a:t>
            </a:r>
            <a:r>
              <a:rPr lang="en-GB" sz="2400" b="1" baseline="30000" dirty="0">
                <a:solidFill>
                  <a:srgbClr val="7030A0"/>
                </a:solidFill>
              </a:rPr>
              <a:t>10 </a:t>
            </a:r>
            <a:r>
              <a:rPr lang="en-GB" sz="2400" dirty="0">
                <a:solidFill>
                  <a:srgbClr val="7030A0"/>
                </a:solidFill>
              </a:rPr>
              <a:t>and find out what pleases the Lord. </a:t>
            </a:r>
            <a:r>
              <a:rPr lang="en-GB" sz="2400" b="1" baseline="30000" dirty="0">
                <a:solidFill>
                  <a:srgbClr val="7030A0"/>
                </a:solidFill>
              </a:rPr>
              <a:t>11 </a:t>
            </a:r>
            <a:r>
              <a:rPr lang="en-GB" sz="2400" dirty="0">
                <a:solidFill>
                  <a:srgbClr val="7030A0"/>
                </a:solidFill>
              </a:rPr>
              <a:t>Have nothing to do with the fruitless deeds of darkness, but rather expose them. </a:t>
            </a:r>
            <a:r>
              <a:rPr lang="en-GB" sz="2400" b="1" baseline="30000" dirty="0">
                <a:solidFill>
                  <a:srgbClr val="7030A0"/>
                </a:solidFill>
              </a:rPr>
              <a:t>12 </a:t>
            </a:r>
            <a:r>
              <a:rPr lang="en-GB" sz="2400" dirty="0">
                <a:solidFill>
                  <a:srgbClr val="7030A0"/>
                </a:solidFill>
              </a:rPr>
              <a:t>It is shameful even to mention what the disobedient do in secret. </a:t>
            </a:r>
            <a:r>
              <a:rPr lang="en-GB" sz="2400" b="1" baseline="30000" dirty="0">
                <a:solidFill>
                  <a:srgbClr val="7030A0"/>
                </a:solidFill>
              </a:rPr>
              <a:t>13 </a:t>
            </a:r>
            <a:r>
              <a:rPr lang="en-GB" sz="2400" dirty="0">
                <a:solidFill>
                  <a:srgbClr val="7030A0"/>
                </a:solidFill>
              </a:rPr>
              <a:t>But everything exposed by the light becomes visible—and everything that is illuminated becomes a light. </a:t>
            </a:r>
            <a:r>
              <a:rPr lang="en-GB" sz="2400" b="1" baseline="30000" dirty="0">
                <a:solidFill>
                  <a:srgbClr val="7030A0"/>
                </a:solidFill>
              </a:rPr>
              <a:t>14 </a:t>
            </a:r>
            <a:r>
              <a:rPr lang="en-GB" sz="2400" dirty="0">
                <a:solidFill>
                  <a:srgbClr val="7030A0"/>
                </a:solidFill>
              </a:rPr>
              <a:t>This is why it is said:</a:t>
            </a:r>
          </a:p>
          <a:p>
            <a:pPr marL="0" indent="0">
              <a:buNone/>
            </a:pPr>
            <a:r>
              <a:rPr lang="en-GB" sz="2400" dirty="0">
                <a:solidFill>
                  <a:srgbClr val="7030A0"/>
                </a:solidFill>
              </a:rPr>
              <a:t>“Wake up, sleeper</a:t>
            </a:r>
            <a:r>
              <a:rPr lang="en-GB" sz="2400" dirty="0" smtClean="0">
                <a:solidFill>
                  <a:srgbClr val="7030A0"/>
                </a:solidFill>
              </a:rPr>
              <a:t>, rise </a:t>
            </a:r>
            <a:r>
              <a:rPr lang="en-GB" sz="2400" dirty="0">
                <a:solidFill>
                  <a:srgbClr val="7030A0"/>
                </a:solidFill>
              </a:rPr>
              <a:t>from the dead</a:t>
            </a:r>
            <a:r>
              <a:rPr lang="en-GB" sz="2400" dirty="0" smtClean="0">
                <a:solidFill>
                  <a:srgbClr val="7030A0"/>
                </a:solidFill>
              </a:rPr>
              <a:t>,</a:t>
            </a:r>
            <a:r>
              <a:rPr lang="en-GB" sz="2400" dirty="0">
                <a:solidFill>
                  <a:srgbClr val="7030A0"/>
                </a:solidFill>
              </a:rPr>
              <a:t> and Christ will shine on you.”</a:t>
            </a:r>
          </a:p>
          <a:p>
            <a:pPr marL="0" indent="0">
              <a:buNone/>
            </a:pPr>
            <a:r>
              <a:rPr lang="en-GB" sz="2400" b="1" baseline="30000" dirty="0">
                <a:solidFill>
                  <a:srgbClr val="7030A0"/>
                </a:solidFill>
              </a:rPr>
              <a:t>15 </a:t>
            </a:r>
            <a:r>
              <a:rPr lang="en-GB" sz="2400" dirty="0">
                <a:solidFill>
                  <a:srgbClr val="7030A0"/>
                </a:solidFill>
              </a:rPr>
              <a:t>Be very careful, then, how you live—not as unwise but as wise, </a:t>
            </a:r>
            <a:r>
              <a:rPr lang="en-GB" sz="2400" b="1" baseline="30000" dirty="0">
                <a:solidFill>
                  <a:srgbClr val="7030A0"/>
                </a:solidFill>
              </a:rPr>
              <a:t>16 </a:t>
            </a:r>
            <a:r>
              <a:rPr lang="en-GB" sz="2400" dirty="0">
                <a:solidFill>
                  <a:srgbClr val="7030A0"/>
                </a:solidFill>
              </a:rPr>
              <a:t>making the most of every opportunity, because the days are evil. </a:t>
            </a:r>
            <a:r>
              <a:rPr lang="en-GB" sz="2400" b="1" baseline="30000" dirty="0">
                <a:solidFill>
                  <a:srgbClr val="7030A0"/>
                </a:solidFill>
              </a:rPr>
              <a:t>17 </a:t>
            </a:r>
            <a:r>
              <a:rPr lang="en-GB" sz="2400" dirty="0">
                <a:solidFill>
                  <a:srgbClr val="7030A0"/>
                </a:solidFill>
              </a:rPr>
              <a:t>Therefore do not be foolish, but understand what the Lord’s will is. </a:t>
            </a:r>
            <a:r>
              <a:rPr lang="en-GB" sz="2400" b="1" baseline="30000" dirty="0">
                <a:solidFill>
                  <a:srgbClr val="7030A0"/>
                </a:solidFill>
              </a:rPr>
              <a:t>18 </a:t>
            </a:r>
            <a:r>
              <a:rPr lang="en-GB" sz="2400" dirty="0">
                <a:solidFill>
                  <a:srgbClr val="7030A0"/>
                </a:solidFill>
              </a:rPr>
              <a:t>Do not get drunk on wine, which leads to debauchery. Instead, be filled with the Spirit, </a:t>
            </a:r>
            <a:r>
              <a:rPr lang="en-GB" sz="2400" b="1" baseline="30000" dirty="0">
                <a:solidFill>
                  <a:srgbClr val="7030A0"/>
                </a:solidFill>
              </a:rPr>
              <a:t>19 </a:t>
            </a:r>
            <a:r>
              <a:rPr lang="en-GB" sz="2400" dirty="0">
                <a:solidFill>
                  <a:srgbClr val="7030A0"/>
                </a:solidFill>
              </a:rPr>
              <a:t>speaking to one another with psalms, hymns, and songs from the Spirit. Sing and make music from your heart to the Lord, </a:t>
            </a:r>
            <a:r>
              <a:rPr lang="en-GB" sz="2400" b="1" baseline="30000" dirty="0">
                <a:solidFill>
                  <a:srgbClr val="7030A0"/>
                </a:solidFill>
              </a:rPr>
              <a:t>20 </a:t>
            </a:r>
            <a:r>
              <a:rPr lang="en-GB" sz="2400" dirty="0">
                <a:solidFill>
                  <a:srgbClr val="7030A0"/>
                </a:solidFill>
              </a:rPr>
              <a:t>always giving thanks to God the Father for everything, in the name of our Lord Jesus Christ.</a:t>
            </a:r>
          </a:p>
          <a:p>
            <a:pPr marL="0" indent="0">
              <a:buNone/>
            </a:pPr>
            <a:r>
              <a:rPr lang="en-GB" sz="2400" b="1" baseline="30000" dirty="0">
                <a:solidFill>
                  <a:srgbClr val="7030A0"/>
                </a:solidFill>
              </a:rPr>
              <a:t>21 </a:t>
            </a:r>
            <a:r>
              <a:rPr lang="en-GB" sz="2400" dirty="0">
                <a:solidFill>
                  <a:srgbClr val="7030A0"/>
                </a:solidFill>
              </a:rPr>
              <a:t>Submit to one another out of reverence for Christ.</a:t>
            </a:r>
          </a:p>
          <a:p>
            <a:pPr marL="0" indent="0" algn="ctr">
              <a:buNone/>
            </a:pPr>
            <a:endParaRPr lang="en-GB" sz="2000" dirty="0"/>
          </a:p>
        </p:txBody>
      </p:sp>
    </p:spTree>
    <p:extLst>
      <p:ext uri="{BB962C8B-B14F-4D97-AF65-F5344CB8AC3E}">
        <p14:creationId xmlns:p14="http://schemas.microsoft.com/office/powerpoint/2010/main" val="37709132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1910</TotalTime>
  <Words>637</Words>
  <Application>Microsoft Office PowerPoint</Application>
  <PresentationFormat>Widescreen</PresentationFormat>
  <Paragraphs>61</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Walking in light and wisdom  </vt:lpstr>
      <vt:lpstr>Ephesians 5:8-21</vt:lpstr>
      <vt:lpstr>Ephesians 5:8-21</vt:lpstr>
      <vt:lpstr>PowerPoint Presentation</vt:lpstr>
      <vt:lpstr>PowerPoint Presentation</vt:lpstr>
      <vt:lpstr>We are visible </vt:lpstr>
      <vt:lpstr>We affect the world</vt:lpstr>
      <vt:lpstr>2 Corinthians 11-21</vt:lpstr>
      <vt:lpstr>Ephesians 5:8-21</vt:lpstr>
      <vt:lpstr>Conclusion Walking in light and wisdom</vt:lpstr>
      <vt:lpstr>Conclusion Prayer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Good Morning</dc:title>
  <dc:creator>Harvey Fry</dc:creator>
  <cp:lastModifiedBy>Harvey Fry</cp:lastModifiedBy>
  <cp:revision>197</cp:revision>
  <cp:lastPrinted>2017-04-01T16:08:25Z</cp:lastPrinted>
  <dcterms:created xsi:type="dcterms:W3CDTF">2016-06-29T09:08:49Z</dcterms:created>
  <dcterms:modified xsi:type="dcterms:W3CDTF">2026-04-26T07:40:19Z</dcterms:modified>
</cp:coreProperties>
</file>