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8" r:id="rId1"/>
  </p:sldMasterIdLst>
  <p:notesMasterIdLst>
    <p:notesMasterId r:id="rId19"/>
  </p:notesMasterIdLst>
  <p:sldIdLst>
    <p:sldId id="256" r:id="rId2"/>
    <p:sldId id="273" r:id="rId3"/>
    <p:sldId id="257" r:id="rId4"/>
    <p:sldId id="258" r:id="rId5"/>
    <p:sldId id="260" r:id="rId6"/>
    <p:sldId id="274" r:id="rId7"/>
    <p:sldId id="261" r:id="rId8"/>
    <p:sldId id="262" r:id="rId9"/>
    <p:sldId id="263" r:id="rId10"/>
    <p:sldId id="264" r:id="rId11"/>
    <p:sldId id="265" r:id="rId12"/>
    <p:sldId id="266" r:id="rId13"/>
    <p:sldId id="267" r:id="rId14"/>
    <p:sldId id="268" r:id="rId15"/>
    <p:sldId id="269" r:id="rId16"/>
    <p:sldId id="270" r:id="rId17"/>
    <p:sldId id="272" r:id="rId18"/>
  </p:sldIdLst>
  <p:sldSz cx="9144000" cy="5143500" type="screen16x9"/>
  <p:notesSz cx="5143500" cy="9144000"/>
  <p:embeddedFontLst>
    <p:embeddedFont>
      <p:font typeface="Abadi" panose="020B0604020104020204" pitchFamily="34" charset="0"/>
      <p:regular r:id="rId20"/>
      <p:bold r:id="rId21"/>
      <p:italic r:id="rId22"/>
      <p:boldItalic r:id="rId23"/>
    </p:embeddedFont>
    <p:embeddedFont>
      <p:font typeface="Bricolage Grotesque Semi Bold" panose="020B0604020202020204" charset="0"/>
      <p:regular r:id="rId24"/>
    </p:embeddedFont>
    <p:embeddedFont>
      <p:font typeface="Century Gothic" panose="020B0502020202020204" pitchFamily="34" charset="0"/>
      <p:regular r:id="rId25"/>
      <p:bold r:id="rId26"/>
      <p:italic r:id="rId27"/>
      <p:boldItalic r:id="rId28"/>
    </p:embeddedFont>
    <p:embeddedFont>
      <p:font typeface="Inter" panose="020B0604020202020204" charset="0"/>
      <p:regular r:id="rId29"/>
    </p:embeddedFont>
    <p:embeddedFont>
      <p:font typeface="Wingdings 3" panose="05040102010807070707" pitchFamily="18" charset="2"/>
      <p:regular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C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66" d="100"/>
          <a:sy n="66" d="100"/>
        </p:scale>
        <p:origin x="1373" y="7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49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638215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60793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558592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07267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873698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046357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1A237-5369-228A-1CB6-44A65843A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B974A-1F53-474D-17FC-9054EE3EE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009FB-1E6D-0A21-8C4A-F2E4C9D823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EC67D5-6047-99DE-F7AB-1C3DE70FB152}"/>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262729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6F71A-7DFB-9C8C-B992-FC805A5FB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7572F-4889-DF9C-53C9-9CBC74E25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AA349-1B7F-64BA-5773-1D8423FD8B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691AE8-C69C-F62F-429A-36A5FE29ADFC}"/>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968181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1187282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307864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5454977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a:t>Click to edit Master title style</a:t>
            </a:r>
            <a:endParaRPr lang="en-US" dirty="0"/>
          </a:p>
        </p:txBody>
      </p:sp>
      <p:sp>
        <p:nvSpPr>
          <p:cNvPr id="14" name="Text Placeholder 3"/>
          <p:cNvSpPr>
            <a:spLocks noGrp="1"/>
          </p:cNvSpPr>
          <p:nvPr>
            <p:ph type="body" sz="half" idx="13"/>
          </p:nvPr>
        </p:nvSpPr>
        <p:spPr>
          <a:xfrm>
            <a:off x="1447800" y="2828380"/>
            <a:ext cx="5539371" cy="256631"/>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5/9/2026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1" name="TextBox 10"/>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
        <p:nvSpPr>
          <p:cNvPr id="13" name="TextBox 12"/>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360350244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4" cy="123988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7106033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1600200"/>
            <a:ext cx="0" cy="29718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5/9/2026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960561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1600200"/>
            <a:ext cx="0" cy="29718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5/9/2026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6406101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7835309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4827559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48336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21993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smtClean="0"/>
              <a:t>5/9/2026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8122694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5625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0289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541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53466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12343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08551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87868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38981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2567784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6068486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1248314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5/9/2026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0248551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5/9/2026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6673046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2550798" cy="108585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6"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5/9/2026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6664918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852965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9">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30">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31">
            <a:extLst>
              <a:ext uri="{28A0092B-C50C-407E-A947-70E740481C1C}">
                <a14:useLocalDpi xmlns:a14="http://schemas.microsoft.com/office/drawing/2010/main" val="0"/>
              </a:ext>
            </a:extLst>
          </a:blip>
          <a:srcRect t="28713"/>
          <a:stretch/>
        </p:blipFill>
        <p:spPr>
          <a:xfrm>
            <a:off x="6000148" y="0"/>
            <a:ext cx="1202540" cy="857250"/>
          </a:xfrm>
          <a:prstGeom prst="rect">
            <a:avLst/>
          </a:prstGeom>
        </p:spPr>
      </p:pic>
      <p:pic>
        <p:nvPicPr>
          <p:cNvPr id="10" name="Picture 9"/>
          <p:cNvPicPr>
            <a:picLocks noChangeAspect="1"/>
          </p:cNvPicPr>
          <p:nvPr/>
        </p:nvPicPr>
        <p:blipFill rotWithShape="1">
          <a:blip r:embed="rId32">
            <a:extLst>
              <a:ext uri="{28A0092B-C50C-407E-A947-70E740481C1C}">
                <a14:useLocalDpi xmlns:a14="http://schemas.microsoft.com/office/drawing/2010/main" val="0"/>
              </a:ext>
            </a:extLst>
          </a:blip>
          <a:srcRect b="24199"/>
          <a:stretch/>
        </p:blipFill>
        <p:spPr>
          <a:xfrm>
            <a:off x="6456759" y="4569649"/>
            <a:ext cx="745301" cy="573851"/>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AAD347D-5ACD-4C99-B74B-A9C85AD731AF}" type="datetimeFigureOut">
              <a:rPr lang="en-US" smtClean="0"/>
              <a:t>5/9/2026</a:t>
            </a:fld>
            <a:endParaRPr lang="en-US" dirty="0"/>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137279288"/>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Lst>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hyperlink" Target="https://www.biblegateway.com/passage/?search=Revelation%2019&amp;version=NIV#fen-NIV-31034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0F4014E-6BAF-4F6C-B8CE-81A4D8F880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27" name="Picture 26">
            <a:extLst>
              <a:ext uri="{FF2B5EF4-FFF2-40B4-BE49-F238E27FC236}">
                <a16:creationId xmlns:a16="http://schemas.microsoft.com/office/drawing/2014/main" id="{B891C919-1CCE-4DE8-BCB6-6D4A823AB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28" name="Oval 27">
            <a:extLst>
              <a:ext uri="{FF2B5EF4-FFF2-40B4-BE49-F238E27FC236}">
                <a16:creationId xmlns:a16="http://schemas.microsoft.com/office/drawing/2014/main" id="{845D3C1D-A85C-44EE-A21E-2DAAEC79F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9" name="Picture 28">
            <a:extLst>
              <a:ext uri="{FF2B5EF4-FFF2-40B4-BE49-F238E27FC236}">
                <a16:creationId xmlns:a16="http://schemas.microsoft.com/office/drawing/2014/main" id="{1272C03D-FF5F-4787-9923-252D8F950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713"/>
          <a:stretch/>
        </p:blipFill>
        <p:spPr>
          <a:xfrm>
            <a:off x="6000147" y="0"/>
            <a:ext cx="1202541" cy="857250"/>
          </a:xfrm>
          <a:prstGeom prst="rect">
            <a:avLst/>
          </a:prstGeom>
        </p:spPr>
      </p:pic>
      <p:pic>
        <p:nvPicPr>
          <p:cNvPr id="30" name="Picture 29">
            <a:extLst>
              <a:ext uri="{FF2B5EF4-FFF2-40B4-BE49-F238E27FC236}">
                <a16:creationId xmlns:a16="http://schemas.microsoft.com/office/drawing/2014/main" id="{809E94B5-14C4-4FFC-A641-4DD9C0733B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4199"/>
          <a:stretch/>
        </p:blipFill>
        <p:spPr>
          <a:xfrm>
            <a:off x="6456759" y="4569649"/>
            <a:ext cx="745300" cy="573851"/>
          </a:xfrm>
          <a:prstGeom prst="rect">
            <a:avLst/>
          </a:prstGeom>
        </p:spPr>
      </p:pic>
      <p:sp>
        <p:nvSpPr>
          <p:cNvPr id="31" name="Rectangle 30">
            <a:extLst>
              <a:ext uri="{FF2B5EF4-FFF2-40B4-BE49-F238E27FC236}">
                <a16:creationId xmlns:a16="http://schemas.microsoft.com/office/drawing/2014/main" id="{D987E165-75F1-443C-9A05-ADC511C33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7" name="Picture 6">
            <a:extLst>
              <a:ext uri="{FF2B5EF4-FFF2-40B4-BE49-F238E27FC236}">
                <a16:creationId xmlns:a16="http://schemas.microsoft.com/office/drawing/2014/main" id="{67296CE3-B0CD-BAE7-D7BF-F4CCC14FF9EE}"/>
              </a:ext>
            </a:extLst>
          </p:cNvPr>
          <p:cNvPicPr>
            <a:picLocks noChangeAspect="1"/>
          </p:cNvPicPr>
          <p:nvPr/>
        </p:nvPicPr>
        <p:blipFill>
          <a:blip r:embed="rId8">
            <a:duotone>
              <a:prstClr val="black"/>
              <a:schemeClr val="accent5">
                <a:tint val="45000"/>
                <a:satMod val="400000"/>
              </a:schemeClr>
            </a:duotone>
            <a:alphaModFix amt="25000"/>
          </a:blip>
          <a:srcRect t="23391" r="9091"/>
          <a:stretch>
            <a:fillRect/>
          </a:stretch>
        </p:blipFill>
        <p:spPr>
          <a:xfrm>
            <a:off x="20" y="10"/>
            <a:ext cx="9143980" cy="5143490"/>
          </a:xfrm>
          <a:prstGeom prst="rect">
            <a:avLst/>
          </a:prstGeom>
        </p:spPr>
      </p:pic>
      <p:sp>
        <p:nvSpPr>
          <p:cNvPr id="3" name="Text 0"/>
          <p:cNvSpPr/>
          <p:nvPr/>
        </p:nvSpPr>
        <p:spPr>
          <a:xfrm>
            <a:off x="866216" y="1085850"/>
            <a:ext cx="6619243" cy="2497185"/>
          </a:xfrm>
          <a:prstGeom prst="rect">
            <a:avLst/>
          </a:prstGeom>
        </p:spPr>
        <p:txBody>
          <a:bodyPr vert="horz" lIns="91440" tIns="45720" rIns="91440" bIns="45720" rtlCol="0" anchor="b">
            <a:normAutofit/>
          </a:bodyPr>
          <a:lstStyle/>
          <a:p>
            <a:pPr marL="0" indent="0">
              <a:spcBef>
                <a:spcPct val="0"/>
              </a:spcBef>
              <a:spcAft>
                <a:spcPts val="600"/>
              </a:spcAft>
            </a:pPr>
            <a:r>
              <a:rPr lang="en-US" sz="7200">
                <a:solidFill>
                  <a:schemeClr val="tx2"/>
                </a:solidFill>
                <a:latin typeface="+mj-lt"/>
                <a:ea typeface="+mj-ea"/>
                <a:cs typeface="+mj-cs"/>
              </a:rPr>
              <a:t>Ephesians 6</a:t>
            </a:r>
          </a:p>
        </p:txBody>
      </p:sp>
      <p:sp>
        <p:nvSpPr>
          <p:cNvPr id="32" name="Rectangle 31">
            <a:extLst>
              <a:ext uri="{FF2B5EF4-FFF2-40B4-BE49-F238E27FC236}">
                <a16:creationId xmlns:a16="http://schemas.microsoft.com/office/drawing/2014/main" id="{AC06C169-D638-4037-8007-8B00C2FC5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31" name="Shape 4">
            <a:extLst>
              <a:ext uri="{FF2B5EF4-FFF2-40B4-BE49-F238E27FC236}">
                <a16:creationId xmlns:a16="http://schemas.microsoft.com/office/drawing/2014/main" id="{299AF690-27E6-2054-1D55-DDA5C419989D}"/>
              </a:ext>
            </a:extLst>
          </p:cNvPr>
          <p:cNvSpPr/>
          <p:nvPr/>
        </p:nvSpPr>
        <p:spPr>
          <a:xfrm>
            <a:off x="397410" y="1631692"/>
            <a:ext cx="3295359" cy="3385866"/>
          </a:xfrm>
          <a:prstGeom prst="roundRect">
            <a:avLst>
              <a:gd name="adj" fmla="val 9371"/>
            </a:avLst>
          </a:prstGeom>
          <a:solidFill>
            <a:srgbClr val="FFFFFF">
              <a:alpha val="95000"/>
            </a:srgbClr>
          </a:solidFill>
          <a:ln w="14288">
            <a:solidFill>
              <a:srgbClr val="F8ECD3"/>
            </a:solidFill>
            <a:prstDash val="solid"/>
          </a:ln>
        </p:spPr>
        <p:txBody>
          <a:bodyPr/>
          <a:lstStyle/>
          <a:p>
            <a:endParaRPr lang="en-GB"/>
          </a:p>
        </p:txBody>
      </p:sp>
      <p:sp>
        <p:nvSpPr>
          <p:cNvPr id="29" name="Shape 6">
            <a:extLst>
              <a:ext uri="{FF2B5EF4-FFF2-40B4-BE49-F238E27FC236}">
                <a16:creationId xmlns:a16="http://schemas.microsoft.com/office/drawing/2014/main" id="{7427895F-EAC0-F7B8-1973-14A00FB6F905}"/>
              </a:ext>
            </a:extLst>
          </p:cNvPr>
          <p:cNvSpPr/>
          <p:nvPr/>
        </p:nvSpPr>
        <p:spPr>
          <a:xfrm>
            <a:off x="253609" y="1018938"/>
            <a:ext cx="3190400" cy="503798"/>
          </a:xfrm>
          <a:prstGeom prst="roundRect">
            <a:avLst>
              <a:gd name="adj" fmla="val 4652"/>
            </a:avLst>
          </a:prstGeom>
          <a:solidFill>
            <a:srgbClr val="FFFFFF"/>
          </a:solidFill>
          <a:ln w="4763">
            <a:solidFill>
              <a:srgbClr val="F8ECD3"/>
            </a:solidFill>
            <a:prstDash val="solid"/>
          </a:ln>
        </p:spPr>
        <p:txBody>
          <a:bodyPr/>
          <a:lstStyle/>
          <a:p>
            <a:endParaRPr lang="en-GB"/>
          </a:p>
        </p:txBody>
      </p:sp>
      <p:sp>
        <p:nvSpPr>
          <p:cNvPr id="4" name="Text 2"/>
          <p:cNvSpPr/>
          <p:nvPr/>
        </p:nvSpPr>
        <p:spPr>
          <a:xfrm>
            <a:off x="340260" y="1127894"/>
            <a:ext cx="3544119" cy="747564"/>
          </a:xfrm>
          <a:prstGeom prst="rect">
            <a:avLst/>
          </a:prstGeom>
          <a:noFill/>
          <a:ln/>
        </p:spPr>
        <p:txBody>
          <a:bodyPr wrap="square" lIns="0" tIns="0" rIns="0" bIns="0" rtlCol="0" anchor="t"/>
          <a:lstStyle/>
          <a:p>
            <a:pPr marL="0" indent="0" algn="l">
              <a:lnSpc>
                <a:spcPts val="2900"/>
              </a:lnSpc>
              <a:buNone/>
            </a:pPr>
            <a:r>
              <a:rPr lang="en-US" sz="2350" dirty="0">
                <a:solidFill>
                  <a:srgbClr val="2C2926"/>
                </a:solidFill>
                <a:latin typeface="Bricolage Grotesque Semi Bold" pitchFamily="34" charset="0"/>
                <a:ea typeface="Bricolage Grotesque Semi Bold" pitchFamily="34" charset="-122"/>
                <a:cs typeface="Bricolage Grotesque Semi Bold" pitchFamily="34" charset="-120"/>
              </a:rPr>
              <a:t>Boots of the Gospel</a:t>
            </a:r>
            <a:endParaRPr lang="en-US" sz="2350" dirty="0"/>
          </a:p>
        </p:txBody>
      </p:sp>
      <p:sp>
        <p:nvSpPr>
          <p:cNvPr id="5" name="Text 3"/>
          <p:cNvSpPr/>
          <p:nvPr/>
        </p:nvSpPr>
        <p:spPr>
          <a:xfrm>
            <a:off x="445219" y="1602581"/>
            <a:ext cx="3247550" cy="352723"/>
          </a:xfrm>
          <a:prstGeom prst="rect">
            <a:avLst/>
          </a:prstGeom>
          <a:noFill/>
          <a:ln/>
        </p:spPr>
        <p:txBody>
          <a:bodyPr wrap="square" lIns="0" tIns="0" rIns="0" bIns="0" rtlCol="0" anchor="t"/>
          <a:lstStyle/>
          <a:p>
            <a:r>
              <a:rPr lang="en-GB" sz="2400" i="1" dirty="0">
                <a:solidFill>
                  <a:schemeClr val="bg1"/>
                </a:solidFill>
              </a:rPr>
              <a:t>John 16:33</a:t>
            </a:r>
          </a:p>
          <a:p>
            <a:r>
              <a:rPr lang="en-GB" sz="2400" i="1" dirty="0">
                <a:solidFill>
                  <a:schemeClr val="bg1"/>
                </a:solidFill>
              </a:rPr>
              <a:t>“I have told you these things, so that in me you may have peace. In this world you will have trouble. But take heart! I have overcome the world.”</a:t>
            </a:r>
          </a:p>
        </p:txBody>
      </p:sp>
      <p:pic>
        <p:nvPicPr>
          <p:cNvPr id="7" name="Image 0" descr="preencoded.png"/>
          <p:cNvPicPr>
            <a:picLocks noChangeAspect="1"/>
          </p:cNvPicPr>
          <p:nvPr/>
        </p:nvPicPr>
        <p:blipFill>
          <a:blip r:embed="rId3"/>
          <a:stretch>
            <a:fillRect/>
          </a:stretch>
        </p:blipFill>
        <p:spPr>
          <a:xfrm>
            <a:off x="311685" y="1602581"/>
            <a:ext cx="57150" cy="731862"/>
          </a:xfrm>
          <a:prstGeom prst="rect">
            <a:avLst/>
          </a:prstGeom>
        </p:spPr>
      </p:pic>
      <p:sp>
        <p:nvSpPr>
          <p:cNvPr id="19" name="Rectangle 18">
            <a:extLst>
              <a:ext uri="{FF2B5EF4-FFF2-40B4-BE49-F238E27FC236}">
                <a16:creationId xmlns:a16="http://schemas.microsoft.com/office/drawing/2014/main" id="{955537B4-FF29-154A-13F8-526818B10674}"/>
              </a:ext>
            </a:extLst>
          </p:cNvPr>
          <p:cNvSpPr/>
          <p:nvPr/>
        </p:nvSpPr>
        <p:spPr>
          <a:xfrm>
            <a:off x="8018585" y="4832252"/>
            <a:ext cx="1125415" cy="311248"/>
          </a:xfrm>
          <a:prstGeom prst="rect">
            <a:avLst/>
          </a:prstGeom>
          <a:solidFill>
            <a:srgbClr val="FAF8F5"/>
          </a:solidFill>
          <a:ln>
            <a:solidFill>
              <a:srgbClr val="FAF8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B5788F98-D41C-CBFA-B8EC-6B1C62E2B74C}"/>
              </a:ext>
            </a:extLst>
          </p:cNvPr>
          <p:cNvPicPr>
            <a:picLocks noChangeAspect="1"/>
          </p:cNvPicPr>
          <p:nvPr/>
        </p:nvPicPr>
        <p:blipFill>
          <a:blip r:embed="rId4"/>
          <a:stretch>
            <a:fillRect/>
          </a:stretch>
        </p:blipFill>
        <p:spPr>
          <a:xfrm>
            <a:off x="4572000" y="574573"/>
            <a:ext cx="4564966" cy="4564966"/>
          </a:xfrm>
          <a:prstGeom prst="rect">
            <a:avLst/>
          </a:prstGeom>
        </p:spPr>
      </p:pic>
      <p:sp>
        <p:nvSpPr>
          <p:cNvPr id="32" name="Text 0">
            <a:extLst>
              <a:ext uri="{FF2B5EF4-FFF2-40B4-BE49-F238E27FC236}">
                <a16:creationId xmlns:a16="http://schemas.microsoft.com/office/drawing/2014/main" id="{D6F86FC8-A259-A88A-3F5F-409FD6A68D22}"/>
              </a:ext>
            </a:extLst>
          </p:cNvPr>
          <p:cNvSpPr/>
          <p:nvPr/>
        </p:nvSpPr>
        <p:spPr>
          <a:xfrm>
            <a:off x="364197" y="125942"/>
            <a:ext cx="3544119" cy="442987"/>
          </a:xfrm>
          <a:prstGeom prst="rect">
            <a:avLst/>
          </a:prstGeom>
          <a:noFill/>
          <a:ln/>
        </p:spPr>
        <p:txBody>
          <a:bodyPr wrap="none" lIns="0" tIns="0" rIns="0" bIns="0" rtlCol="0" anchor="t"/>
          <a:lstStyle/>
          <a:p>
            <a:pPr marL="0" indent="0" algn="l">
              <a:lnSpc>
                <a:spcPts val="3450"/>
              </a:lnSpc>
              <a:buNone/>
            </a:pPr>
            <a:r>
              <a:rPr lang="en-US" sz="2750" b="1" dirty="0">
                <a:latin typeface="Abadi" panose="020B0604020104020204" pitchFamily="34" charset="0"/>
                <a:ea typeface="Bricolage Grotesque Semi Bold" pitchFamily="34" charset="-122"/>
                <a:cs typeface="Biome" panose="020B0502040204020203" pitchFamily="34" charset="0"/>
              </a:rPr>
              <a:t>We are </a:t>
            </a:r>
            <a:r>
              <a:rPr lang="en-US" sz="2750" b="1" dirty="0" err="1">
                <a:latin typeface="Abadi" panose="020B0604020104020204" pitchFamily="34" charset="0"/>
                <a:ea typeface="Bricolage Grotesque Semi Bold" pitchFamily="34" charset="-122"/>
                <a:cs typeface="Biome" panose="020B0502040204020203" pitchFamily="34" charset="0"/>
              </a:rPr>
              <a:t>armoured</a:t>
            </a:r>
            <a:r>
              <a:rPr lang="en-US" sz="2750" dirty="0">
                <a:solidFill>
                  <a:srgbClr val="2C2926"/>
                </a:solidFill>
                <a:latin typeface="Abadi" panose="020B0604020104020204" pitchFamily="34" charset="0"/>
                <a:ea typeface="Bricolage Grotesque Semi Bold" pitchFamily="34" charset="-122"/>
                <a:cs typeface="Biome" panose="020B0502040204020203" pitchFamily="34" charset="0"/>
              </a:rPr>
              <a:t>, </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armed, we are allied</a:t>
            </a:r>
            <a:endParaRPr lang="en-US" sz="2750" dirty="0">
              <a:solidFill>
                <a:schemeClr val="bg2">
                  <a:lumMod val="20000"/>
                  <a:lumOff val="80000"/>
                </a:schemeClr>
              </a:solidFill>
              <a:latin typeface="Abadi" panose="020B0604020104020204" pitchFamily="34" charset="0"/>
              <a:cs typeface="Biome" panose="020B0502040204020203"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8" name="Shape 6">
            <a:extLst>
              <a:ext uri="{FF2B5EF4-FFF2-40B4-BE49-F238E27FC236}">
                <a16:creationId xmlns:a16="http://schemas.microsoft.com/office/drawing/2014/main" id="{B1B79E47-4901-95A3-3F3E-3DB86BEB8A25}"/>
              </a:ext>
            </a:extLst>
          </p:cNvPr>
          <p:cNvSpPr/>
          <p:nvPr/>
        </p:nvSpPr>
        <p:spPr>
          <a:xfrm>
            <a:off x="476932" y="742354"/>
            <a:ext cx="2420701" cy="442987"/>
          </a:xfrm>
          <a:prstGeom prst="roundRect">
            <a:avLst>
              <a:gd name="adj" fmla="val 4652"/>
            </a:avLst>
          </a:prstGeom>
          <a:solidFill>
            <a:srgbClr val="FFFFFF"/>
          </a:solidFill>
          <a:ln w="4763">
            <a:solidFill>
              <a:srgbClr val="F8ECD3"/>
            </a:solidFill>
            <a:prstDash val="solid"/>
          </a:ln>
        </p:spPr>
        <p:txBody>
          <a:bodyPr/>
          <a:lstStyle/>
          <a:p>
            <a:endParaRPr lang="en-GB"/>
          </a:p>
        </p:txBody>
      </p:sp>
      <p:sp>
        <p:nvSpPr>
          <p:cNvPr id="5" name="Text 2"/>
          <p:cNvSpPr/>
          <p:nvPr/>
        </p:nvSpPr>
        <p:spPr>
          <a:xfrm>
            <a:off x="488379" y="749275"/>
            <a:ext cx="3488754" cy="436066"/>
          </a:xfrm>
          <a:prstGeom prst="rect">
            <a:avLst/>
          </a:prstGeom>
          <a:noFill/>
          <a:ln/>
        </p:spPr>
        <p:txBody>
          <a:bodyPr wrap="none" lIns="0" tIns="0" rIns="0" bIns="0" rtlCol="0" anchor="t"/>
          <a:lstStyle/>
          <a:p>
            <a:pPr marL="0" indent="0" algn="l">
              <a:lnSpc>
                <a:spcPts val="3400"/>
              </a:lnSpc>
              <a:buNone/>
            </a:pPr>
            <a:r>
              <a:rPr lang="en-US" sz="2700" dirty="0">
                <a:solidFill>
                  <a:srgbClr val="2C2926"/>
                </a:solidFill>
                <a:latin typeface="Bricolage Grotesque Semi Bold" pitchFamily="34" charset="0"/>
                <a:ea typeface="Bricolage Grotesque Semi Bold" pitchFamily="34" charset="-122"/>
                <a:cs typeface="Bricolage Grotesque Semi Bold" pitchFamily="34" charset="-120"/>
              </a:rPr>
              <a:t>Shield of Faith</a:t>
            </a:r>
            <a:endParaRPr lang="en-US" sz="2700" dirty="0"/>
          </a:p>
        </p:txBody>
      </p:sp>
      <p:pic>
        <p:nvPicPr>
          <p:cNvPr id="21" name="Picture 20" descr="Decoration “Scutum shield”">
            <a:extLst>
              <a:ext uri="{FF2B5EF4-FFF2-40B4-BE49-F238E27FC236}">
                <a16:creationId xmlns:a16="http://schemas.microsoft.com/office/drawing/2014/main" id="{F5384495-B53F-F373-1384-F4B724C48BA9}"/>
              </a:ext>
            </a:extLst>
          </p:cNvPr>
          <p:cNvPicPr>
            <a:picLocks noChangeAspect="1"/>
          </p:cNvPicPr>
          <p:nvPr/>
        </p:nvPicPr>
        <p:blipFill>
          <a:blip r:embed="rId3"/>
          <a:stretch>
            <a:fillRect/>
          </a:stretch>
        </p:blipFill>
        <p:spPr>
          <a:xfrm>
            <a:off x="5370909" y="582930"/>
            <a:ext cx="3977640" cy="3977640"/>
          </a:xfrm>
          <a:prstGeom prst="rect">
            <a:avLst/>
          </a:prstGeom>
        </p:spPr>
      </p:pic>
      <p:sp>
        <p:nvSpPr>
          <p:cNvPr id="25" name="Shape 4">
            <a:extLst>
              <a:ext uri="{FF2B5EF4-FFF2-40B4-BE49-F238E27FC236}">
                <a16:creationId xmlns:a16="http://schemas.microsoft.com/office/drawing/2014/main" id="{0DBC19B4-E8BE-1C22-7059-E6FBA161D96F}"/>
              </a:ext>
            </a:extLst>
          </p:cNvPr>
          <p:cNvSpPr/>
          <p:nvPr/>
        </p:nvSpPr>
        <p:spPr>
          <a:xfrm>
            <a:off x="262339" y="2988114"/>
            <a:ext cx="4575516" cy="731862"/>
          </a:xfrm>
          <a:prstGeom prst="roundRect">
            <a:avLst>
              <a:gd name="adj" fmla="val 9371"/>
            </a:avLst>
          </a:prstGeom>
          <a:solidFill>
            <a:srgbClr val="FFFFFF">
              <a:alpha val="95000"/>
            </a:srgbClr>
          </a:solidFill>
          <a:ln w="14288">
            <a:solidFill>
              <a:srgbClr val="F8ECD3"/>
            </a:solidFill>
            <a:prstDash val="solid"/>
          </a:ln>
        </p:spPr>
        <p:txBody>
          <a:bodyPr/>
          <a:lstStyle/>
          <a:p>
            <a:endParaRPr lang="en-GB"/>
          </a:p>
        </p:txBody>
      </p:sp>
      <p:pic>
        <p:nvPicPr>
          <p:cNvPr id="26" name="Image 0" descr="preencoded.png">
            <a:extLst>
              <a:ext uri="{FF2B5EF4-FFF2-40B4-BE49-F238E27FC236}">
                <a16:creationId xmlns:a16="http://schemas.microsoft.com/office/drawing/2014/main" id="{3CFB5B24-671D-729B-B3EC-3811346F7D56}"/>
              </a:ext>
            </a:extLst>
          </p:cNvPr>
          <p:cNvPicPr>
            <a:picLocks noChangeAspect="1"/>
          </p:cNvPicPr>
          <p:nvPr/>
        </p:nvPicPr>
        <p:blipFill>
          <a:blip r:embed="rId4"/>
          <a:stretch>
            <a:fillRect/>
          </a:stretch>
        </p:blipFill>
        <p:spPr>
          <a:xfrm>
            <a:off x="248052" y="2988114"/>
            <a:ext cx="96884" cy="731862"/>
          </a:xfrm>
          <a:prstGeom prst="rect">
            <a:avLst/>
          </a:prstGeom>
        </p:spPr>
      </p:pic>
      <p:sp>
        <p:nvSpPr>
          <p:cNvPr id="27" name="TextBox 26">
            <a:extLst>
              <a:ext uri="{FF2B5EF4-FFF2-40B4-BE49-F238E27FC236}">
                <a16:creationId xmlns:a16="http://schemas.microsoft.com/office/drawing/2014/main" id="{EBB89577-3346-7FFF-0012-6E883B010E1F}"/>
              </a:ext>
            </a:extLst>
          </p:cNvPr>
          <p:cNvSpPr txBox="1"/>
          <p:nvPr/>
        </p:nvSpPr>
        <p:spPr>
          <a:xfrm>
            <a:off x="367519" y="2990752"/>
            <a:ext cx="4575516" cy="707886"/>
          </a:xfrm>
          <a:prstGeom prst="rect">
            <a:avLst/>
          </a:prstGeom>
          <a:noFill/>
        </p:spPr>
        <p:txBody>
          <a:bodyPr wrap="square">
            <a:spAutoFit/>
          </a:bodyPr>
          <a:lstStyle/>
          <a:p>
            <a:r>
              <a:rPr lang="en-GB" sz="2000" i="1" dirty="0">
                <a:solidFill>
                  <a:schemeClr val="bg1"/>
                </a:solidFill>
              </a:rPr>
              <a:t>Psalm 25</a:t>
            </a:r>
          </a:p>
          <a:p>
            <a:r>
              <a:rPr lang="en-GB" sz="2000" i="1" dirty="0">
                <a:solidFill>
                  <a:schemeClr val="bg1"/>
                </a:solidFill>
              </a:rPr>
              <a:t>In you, Lord my God, I put my trust</a:t>
            </a:r>
          </a:p>
        </p:txBody>
      </p:sp>
      <p:sp>
        <p:nvSpPr>
          <p:cNvPr id="29" name="Text 0">
            <a:extLst>
              <a:ext uri="{FF2B5EF4-FFF2-40B4-BE49-F238E27FC236}">
                <a16:creationId xmlns:a16="http://schemas.microsoft.com/office/drawing/2014/main" id="{57856622-61D0-6653-DABA-AAA3DF57ED3E}"/>
              </a:ext>
            </a:extLst>
          </p:cNvPr>
          <p:cNvSpPr/>
          <p:nvPr/>
        </p:nvSpPr>
        <p:spPr>
          <a:xfrm>
            <a:off x="364197" y="125942"/>
            <a:ext cx="3544119" cy="442987"/>
          </a:xfrm>
          <a:prstGeom prst="rect">
            <a:avLst/>
          </a:prstGeom>
          <a:noFill/>
          <a:ln/>
        </p:spPr>
        <p:txBody>
          <a:bodyPr wrap="none" lIns="0" tIns="0" rIns="0" bIns="0" rtlCol="0" anchor="t"/>
          <a:lstStyle/>
          <a:p>
            <a:pPr marL="0" indent="0" algn="l">
              <a:lnSpc>
                <a:spcPts val="3450"/>
              </a:lnSpc>
              <a:buNone/>
            </a:pPr>
            <a:r>
              <a:rPr lang="en-US" sz="2750" b="1" dirty="0">
                <a:latin typeface="Abadi" panose="020B0604020104020204" pitchFamily="34" charset="0"/>
                <a:ea typeface="Bricolage Grotesque Semi Bold" pitchFamily="34" charset="-122"/>
                <a:cs typeface="Biome" panose="020B0502040204020203" pitchFamily="34" charset="0"/>
              </a:rPr>
              <a:t>We are </a:t>
            </a:r>
            <a:r>
              <a:rPr lang="en-US" sz="2750" b="1" dirty="0" err="1">
                <a:latin typeface="Abadi" panose="020B0604020104020204" pitchFamily="34" charset="0"/>
                <a:ea typeface="Bricolage Grotesque Semi Bold" pitchFamily="34" charset="-122"/>
                <a:cs typeface="Biome" panose="020B0502040204020203" pitchFamily="34" charset="0"/>
              </a:rPr>
              <a:t>armoured</a:t>
            </a:r>
            <a:r>
              <a:rPr lang="en-US" sz="2750" dirty="0">
                <a:solidFill>
                  <a:srgbClr val="2C2926"/>
                </a:solidFill>
                <a:latin typeface="Abadi" panose="020B0604020104020204" pitchFamily="34" charset="0"/>
                <a:ea typeface="Bricolage Grotesque Semi Bold" pitchFamily="34" charset="-122"/>
                <a:cs typeface="Biome" panose="020B0502040204020203" pitchFamily="34" charset="0"/>
              </a:rPr>
              <a:t>, </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armed, we are allied</a:t>
            </a:r>
            <a:endParaRPr lang="en-US" sz="2750" dirty="0">
              <a:solidFill>
                <a:schemeClr val="bg2">
                  <a:lumMod val="20000"/>
                  <a:lumOff val="80000"/>
                </a:schemeClr>
              </a:solidFill>
              <a:latin typeface="Abadi" panose="020B0604020104020204" pitchFamily="34" charset="0"/>
              <a:cs typeface="Biome" panose="020B0502040204020203"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6">
            <a:extLst>
              <a:ext uri="{FF2B5EF4-FFF2-40B4-BE49-F238E27FC236}">
                <a16:creationId xmlns:a16="http://schemas.microsoft.com/office/drawing/2014/main" id="{DAC2EECE-B85E-637B-0B85-EB287902AE9F}"/>
              </a:ext>
            </a:extLst>
          </p:cNvPr>
          <p:cNvSpPr/>
          <p:nvPr/>
        </p:nvSpPr>
        <p:spPr>
          <a:xfrm>
            <a:off x="129396" y="1259512"/>
            <a:ext cx="4178383" cy="442987"/>
          </a:xfrm>
          <a:prstGeom prst="roundRect">
            <a:avLst>
              <a:gd name="adj" fmla="val 4652"/>
            </a:avLst>
          </a:prstGeom>
          <a:solidFill>
            <a:srgbClr val="FFFFFF"/>
          </a:solidFill>
          <a:ln w="4763">
            <a:solidFill>
              <a:srgbClr val="F8ECD3"/>
            </a:solidFill>
            <a:prstDash val="solid"/>
          </a:ln>
        </p:spPr>
        <p:txBody>
          <a:bodyPr/>
          <a:lstStyle/>
          <a:p>
            <a:endParaRPr lang="en-GB"/>
          </a:p>
        </p:txBody>
      </p:sp>
      <p:sp>
        <p:nvSpPr>
          <p:cNvPr id="3" name="Text 0"/>
          <p:cNvSpPr/>
          <p:nvPr/>
        </p:nvSpPr>
        <p:spPr>
          <a:xfrm>
            <a:off x="142544" y="1271245"/>
            <a:ext cx="4043660" cy="442987"/>
          </a:xfrm>
          <a:prstGeom prst="rect">
            <a:avLst/>
          </a:prstGeom>
          <a:noFill/>
          <a:ln/>
        </p:spPr>
        <p:txBody>
          <a:bodyPr wrap="none" lIns="0" tIns="0" rIns="0" bIns="0" rtlCol="0" anchor="t"/>
          <a:lstStyle/>
          <a:p>
            <a:pPr marL="0" indent="0" algn="l">
              <a:lnSpc>
                <a:spcPts val="3450"/>
              </a:lnSpc>
              <a:buNone/>
            </a:pPr>
            <a:r>
              <a:rPr lang="en-US" sz="2750" dirty="0">
                <a:solidFill>
                  <a:srgbClr val="2C2926"/>
                </a:solidFill>
                <a:latin typeface="Bricolage Grotesque Semi Bold" pitchFamily="34" charset="0"/>
                <a:ea typeface="Bricolage Grotesque Semi Bold" pitchFamily="34" charset="-122"/>
                <a:cs typeface="Bricolage Grotesque Semi Bold" pitchFamily="34" charset="-120"/>
              </a:rPr>
              <a:t>The Helmet of Salvation</a:t>
            </a:r>
            <a:endParaRPr lang="en-US" sz="2750" dirty="0"/>
          </a:p>
        </p:txBody>
      </p:sp>
      <p:sp>
        <p:nvSpPr>
          <p:cNvPr id="5" name="Rectangle 4">
            <a:extLst>
              <a:ext uri="{FF2B5EF4-FFF2-40B4-BE49-F238E27FC236}">
                <a16:creationId xmlns:a16="http://schemas.microsoft.com/office/drawing/2014/main" id="{A56CBB8B-FC11-2317-2504-1AD0E5F8E3D9}"/>
              </a:ext>
            </a:extLst>
          </p:cNvPr>
          <p:cNvSpPr/>
          <p:nvPr/>
        </p:nvSpPr>
        <p:spPr>
          <a:xfrm>
            <a:off x="8018585" y="4832252"/>
            <a:ext cx="1125415" cy="311248"/>
          </a:xfrm>
          <a:prstGeom prst="rect">
            <a:avLst/>
          </a:prstGeom>
          <a:solidFill>
            <a:srgbClr val="FAF8F5"/>
          </a:solidFill>
          <a:ln>
            <a:solidFill>
              <a:srgbClr val="FAF8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460D94BC-45C2-4A3B-7653-CA822323582A}"/>
              </a:ext>
            </a:extLst>
          </p:cNvPr>
          <p:cNvPicPr>
            <a:picLocks noChangeAspect="1"/>
          </p:cNvPicPr>
          <p:nvPr/>
        </p:nvPicPr>
        <p:blipFill>
          <a:blip r:embed="rId3"/>
          <a:stretch>
            <a:fillRect/>
          </a:stretch>
        </p:blipFill>
        <p:spPr>
          <a:xfrm>
            <a:off x="4965617" y="584720"/>
            <a:ext cx="4178383" cy="4551615"/>
          </a:xfrm>
          <a:prstGeom prst="rect">
            <a:avLst/>
          </a:prstGeom>
        </p:spPr>
      </p:pic>
      <p:sp>
        <p:nvSpPr>
          <p:cNvPr id="10" name="Shape 4">
            <a:extLst>
              <a:ext uri="{FF2B5EF4-FFF2-40B4-BE49-F238E27FC236}">
                <a16:creationId xmlns:a16="http://schemas.microsoft.com/office/drawing/2014/main" id="{7661CCFD-0CAF-C6FD-3AA9-BDF341B7E3BD}"/>
              </a:ext>
            </a:extLst>
          </p:cNvPr>
          <p:cNvSpPr/>
          <p:nvPr/>
        </p:nvSpPr>
        <p:spPr>
          <a:xfrm>
            <a:off x="262339" y="2988114"/>
            <a:ext cx="4575516" cy="895874"/>
          </a:xfrm>
          <a:prstGeom prst="roundRect">
            <a:avLst>
              <a:gd name="adj" fmla="val 9371"/>
            </a:avLst>
          </a:prstGeom>
          <a:solidFill>
            <a:srgbClr val="FFFFFF">
              <a:alpha val="95000"/>
            </a:srgbClr>
          </a:solidFill>
          <a:ln w="14288">
            <a:solidFill>
              <a:srgbClr val="F8ECD3"/>
            </a:solidFill>
            <a:prstDash val="solid"/>
          </a:ln>
        </p:spPr>
        <p:txBody>
          <a:bodyPr/>
          <a:lstStyle/>
          <a:p>
            <a:endParaRPr lang="en-GB"/>
          </a:p>
        </p:txBody>
      </p:sp>
      <p:pic>
        <p:nvPicPr>
          <p:cNvPr id="11" name="Image 0" descr="preencoded.png">
            <a:extLst>
              <a:ext uri="{FF2B5EF4-FFF2-40B4-BE49-F238E27FC236}">
                <a16:creationId xmlns:a16="http://schemas.microsoft.com/office/drawing/2014/main" id="{C2939214-728C-01D8-DFA1-85145704C238}"/>
              </a:ext>
            </a:extLst>
          </p:cNvPr>
          <p:cNvPicPr>
            <a:picLocks noChangeAspect="1"/>
          </p:cNvPicPr>
          <p:nvPr/>
        </p:nvPicPr>
        <p:blipFill>
          <a:blip r:embed="rId4"/>
          <a:stretch>
            <a:fillRect/>
          </a:stretch>
        </p:blipFill>
        <p:spPr>
          <a:xfrm>
            <a:off x="248052" y="2988114"/>
            <a:ext cx="96884" cy="731862"/>
          </a:xfrm>
          <a:prstGeom prst="rect">
            <a:avLst/>
          </a:prstGeom>
        </p:spPr>
      </p:pic>
      <p:sp>
        <p:nvSpPr>
          <p:cNvPr id="14" name="Text 0">
            <a:extLst>
              <a:ext uri="{FF2B5EF4-FFF2-40B4-BE49-F238E27FC236}">
                <a16:creationId xmlns:a16="http://schemas.microsoft.com/office/drawing/2014/main" id="{BE95B158-74CC-84F5-97D1-7ACC33E879D6}"/>
              </a:ext>
            </a:extLst>
          </p:cNvPr>
          <p:cNvSpPr/>
          <p:nvPr/>
        </p:nvSpPr>
        <p:spPr>
          <a:xfrm>
            <a:off x="364197" y="125942"/>
            <a:ext cx="3544119" cy="442987"/>
          </a:xfrm>
          <a:prstGeom prst="rect">
            <a:avLst/>
          </a:prstGeom>
          <a:noFill/>
          <a:ln/>
        </p:spPr>
        <p:txBody>
          <a:bodyPr wrap="none" lIns="0" tIns="0" rIns="0" bIns="0" rtlCol="0" anchor="t"/>
          <a:lstStyle/>
          <a:p>
            <a:pPr marL="0" indent="0" algn="l">
              <a:lnSpc>
                <a:spcPts val="3450"/>
              </a:lnSpc>
              <a:buNone/>
            </a:pPr>
            <a:r>
              <a:rPr lang="en-US" sz="2750" b="1" dirty="0">
                <a:latin typeface="Abadi" panose="020B0604020104020204" pitchFamily="34" charset="0"/>
                <a:ea typeface="Bricolage Grotesque Semi Bold" pitchFamily="34" charset="-122"/>
                <a:cs typeface="Biome" panose="020B0502040204020203" pitchFamily="34" charset="0"/>
              </a:rPr>
              <a:t>We are </a:t>
            </a:r>
            <a:r>
              <a:rPr lang="en-US" sz="2750" b="1" dirty="0" err="1">
                <a:latin typeface="Abadi" panose="020B0604020104020204" pitchFamily="34" charset="0"/>
                <a:ea typeface="Bricolage Grotesque Semi Bold" pitchFamily="34" charset="-122"/>
                <a:cs typeface="Biome" panose="020B0502040204020203" pitchFamily="34" charset="0"/>
              </a:rPr>
              <a:t>armoured</a:t>
            </a:r>
            <a:r>
              <a:rPr lang="en-US" sz="2750" dirty="0">
                <a:solidFill>
                  <a:srgbClr val="2C2926"/>
                </a:solidFill>
                <a:latin typeface="Abadi" panose="020B0604020104020204" pitchFamily="34" charset="0"/>
                <a:ea typeface="Bricolage Grotesque Semi Bold" pitchFamily="34" charset="-122"/>
                <a:cs typeface="Biome" panose="020B0502040204020203" pitchFamily="34" charset="0"/>
              </a:rPr>
              <a:t>, </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armed, we are allied</a:t>
            </a:r>
            <a:endParaRPr lang="en-US" sz="2750" dirty="0">
              <a:solidFill>
                <a:schemeClr val="bg2">
                  <a:lumMod val="20000"/>
                  <a:lumOff val="80000"/>
                </a:schemeClr>
              </a:solidFill>
              <a:latin typeface="Abadi" panose="020B0604020104020204" pitchFamily="34" charset="0"/>
              <a:cs typeface="Biome" panose="020B0502040204020203" pitchFamily="34" charset="0"/>
            </a:endParaRPr>
          </a:p>
        </p:txBody>
      </p:sp>
      <p:sp>
        <p:nvSpPr>
          <p:cNvPr id="18" name="TextBox 17">
            <a:extLst>
              <a:ext uri="{FF2B5EF4-FFF2-40B4-BE49-F238E27FC236}">
                <a16:creationId xmlns:a16="http://schemas.microsoft.com/office/drawing/2014/main" id="{955C5FB4-BC03-0F08-0562-1F3F5937FE92}"/>
              </a:ext>
            </a:extLst>
          </p:cNvPr>
          <p:cNvSpPr txBox="1"/>
          <p:nvPr/>
        </p:nvSpPr>
        <p:spPr>
          <a:xfrm>
            <a:off x="367519" y="2990752"/>
            <a:ext cx="4575516" cy="923330"/>
          </a:xfrm>
          <a:prstGeom prst="rect">
            <a:avLst/>
          </a:prstGeom>
          <a:noFill/>
        </p:spPr>
        <p:txBody>
          <a:bodyPr wrap="square">
            <a:spAutoFit/>
          </a:bodyPr>
          <a:lstStyle/>
          <a:p>
            <a:r>
              <a:rPr lang="en-GB" b="1" i="1" dirty="0">
                <a:solidFill>
                  <a:schemeClr val="bg1"/>
                </a:solidFill>
              </a:rPr>
              <a:t>Isiah 59</a:t>
            </a:r>
          </a:p>
          <a:p>
            <a:r>
              <a:rPr lang="en-GB" b="1" i="1" dirty="0">
                <a:solidFill>
                  <a:schemeClr val="bg1"/>
                </a:solidFill>
              </a:rPr>
              <a:t>17 </a:t>
            </a:r>
            <a:r>
              <a:rPr lang="en-GB" dirty="0">
                <a:solidFill>
                  <a:schemeClr val="bg1"/>
                </a:solidFill>
              </a:rPr>
              <a:t> and the helmet of salvation on his head</a:t>
            </a:r>
            <a:endParaRPr lang="en-GB" i="1" dirty="0">
              <a:solidFill>
                <a:schemeClr val="bg1"/>
              </a:solidFill>
            </a:endParaRPr>
          </a:p>
        </p:txBody>
      </p:sp>
    </p:spTree>
    <p:extLst>
      <p:ext uri="{BB962C8B-B14F-4D97-AF65-F5344CB8AC3E}">
        <p14:creationId xmlns:p14="http://schemas.microsoft.com/office/powerpoint/2010/main" val="355362859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6">
            <a:extLst>
              <a:ext uri="{FF2B5EF4-FFF2-40B4-BE49-F238E27FC236}">
                <a16:creationId xmlns:a16="http://schemas.microsoft.com/office/drawing/2014/main" id="{E79EE28A-4745-5009-ADFC-87C2F0E3B4C9}"/>
              </a:ext>
            </a:extLst>
          </p:cNvPr>
          <p:cNvSpPr/>
          <p:nvPr/>
        </p:nvSpPr>
        <p:spPr>
          <a:xfrm>
            <a:off x="2048798" y="983292"/>
            <a:ext cx="5486705" cy="442987"/>
          </a:xfrm>
          <a:prstGeom prst="roundRect">
            <a:avLst>
              <a:gd name="adj" fmla="val 4652"/>
            </a:avLst>
          </a:prstGeom>
          <a:solidFill>
            <a:srgbClr val="FFFFFF"/>
          </a:solidFill>
          <a:ln w="4763">
            <a:solidFill>
              <a:srgbClr val="F8ECD3"/>
            </a:solidFill>
            <a:prstDash val="solid"/>
          </a:ln>
        </p:spPr>
        <p:txBody>
          <a:bodyPr/>
          <a:lstStyle/>
          <a:p>
            <a:endParaRPr lang="en-GB"/>
          </a:p>
        </p:txBody>
      </p:sp>
      <p:sp>
        <p:nvSpPr>
          <p:cNvPr id="3" name="Text 0"/>
          <p:cNvSpPr/>
          <p:nvPr/>
        </p:nvSpPr>
        <p:spPr>
          <a:xfrm>
            <a:off x="2198885" y="969406"/>
            <a:ext cx="5486705" cy="885974"/>
          </a:xfrm>
          <a:prstGeom prst="rect">
            <a:avLst/>
          </a:prstGeom>
          <a:noFill/>
          <a:ln/>
        </p:spPr>
        <p:txBody>
          <a:bodyPr wrap="square" lIns="0" tIns="0" rIns="0" bIns="0" rtlCol="0" anchor="t"/>
          <a:lstStyle/>
          <a:p>
            <a:pPr marL="0" indent="0" algn="l">
              <a:lnSpc>
                <a:spcPts val="3450"/>
              </a:lnSpc>
              <a:buNone/>
            </a:pPr>
            <a:r>
              <a:rPr lang="en-US" sz="2750" dirty="0">
                <a:solidFill>
                  <a:srgbClr val="2C2926"/>
                </a:solidFill>
                <a:latin typeface="Bricolage Grotesque Semi Bold" pitchFamily="34" charset="0"/>
                <a:ea typeface="Bricolage Grotesque Semi Bold" pitchFamily="34" charset="-122"/>
                <a:cs typeface="Bricolage Grotesque Semi Bold" pitchFamily="34" charset="-120"/>
              </a:rPr>
              <a:t>Armed: The Sword of the Spirit</a:t>
            </a:r>
            <a:endParaRPr lang="en-US" sz="2750" dirty="0"/>
          </a:p>
        </p:txBody>
      </p:sp>
      <p:pic>
        <p:nvPicPr>
          <p:cNvPr id="14" name="Picture 13">
            <a:extLst>
              <a:ext uri="{FF2B5EF4-FFF2-40B4-BE49-F238E27FC236}">
                <a16:creationId xmlns:a16="http://schemas.microsoft.com/office/drawing/2014/main" id="{B2F1320E-1F9F-1C73-AFC1-FE304741B4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7" b="89991" l="8854" r="95781">
                        <a14:foregroundMark x1="8906" y1="48842" x2="8906" y2="48842"/>
                        <a14:foregroundMark x1="95781" y1="48378" x2="95781" y2="48378"/>
                        <a14:foregroundMark x1="76094" y1="48842" x2="76094" y2="48842"/>
                        <a14:backgroundMark x1="7292" y1="53568" x2="7292" y2="53568"/>
                        <a14:backgroundMark x1="6771" y1="52641" x2="17448" y2="59778"/>
                        <a14:backgroundMark x1="17448" y1="59778" x2="17969" y2="59778"/>
                      </a14:backgroundRemoval>
                    </a14:imgEffect>
                  </a14:imgLayer>
                </a14:imgProps>
              </a:ext>
            </a:extLst>
          </a:blip>
          <a:stretch>
            <a:fillRect/>
          </a:stretch>
        </p:blipFill>
        <p:spPr>
          <a:xfrm rot="16200000">
            <a:off x="-440139" y="1738082"/>
            <a:ext cx="4342802" cy="2440564"/>
          </a:xfrm>
          <a:prstGeom prst="rect">
            <a:avLst/>
          </a:prstGeom>
        </p:spPr>
      </p:pic>
      <p:sp>
        <p:nvSpPr>
          <p:cNvPr id="15" name="Text 0">
            <a:extLst>
              <a:ext uri="{FF2B5EF4-FFF2-40B4-BE49-F238E27FC236}">
                <a16:creationId xmlns:a16="http://schemas.microsoft.com/office/drawing/2014/main" id="{15997225-D383-6069-71B1-1EFE9A288900}"/>
              </a:ext>
            </a:extLst>
          </p:cNvPr>
          <p:cNvSpPr/>
          <p:nvPr/>
        </p:nvSpPr>
        <p:spPr>
          <a:xfrm>
            <a:off x="426825" y="182358"/>
            <a:ext cx="3544119" cy="442987"/>
          </a:xfrm>
          <a:prstGeom prst="rect">
            <a:avLst/>
          </a:prstGeom>
          <a:noFill/>
          <a:ln/>
        </p:spPr>
        <p:txBody>
          <a:bodyPr wrap="none" lIns="0" tIns="0" rIns="0" bIns="0" rtlCol="0" anchor="t"/>
          <a:lstStyle/>
          <a:p>
            <a:pPr marL="0" indent="0" algn="l">
              <a:lnSpc>
                <a:spcPts val="3450"/>
              </a:lnSpc>
              <a:buNone/>
            </a:pP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t>
            </a:r>
            <a:r>
              <a:rPr lang="en-US" sz="2750" dirty="0" err="1">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armoured</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 </a:t>
            </a:r>
            <a:r>
              <a:rPr lang="en-US" sz="2750" b="1" dirty="0">
                <a:latin typeface="Abadi" panose="020B0604020104020204" pitchFamily="34" charset="0"/>
                <a:ea typeface="Bricolage Grotesque Semi Bold" pitchFamily="34" charset="-122"/>
                <a:cs typeface="Biome" panose="020B0502040204020203" pitchFamily="34" charset="0"/>
              </a:rPr>
              <a:t>we are armed,</a:t>
            </a:r>
            <a:r>
              <a:rPr lang="en-US" sz="2750" dirty="0">
                <a:latin typeface="Abadi" panose="020B0604020104020204" pitchFamily="34" charset="0"/>
                <a:ea typeface="Bricolage Grotesque Semi Bold" pitchFamily="34" charset="-122"/>
                <a:cs typeface="Biome" panose="020B0502040204020203" pitchFamily="34" charset="0"/>
              </a:rPr>
              <a:t> </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allied</a:t>
            </a:r>
            <a:endParaRPr lang="en-US" sz="2750" dirty="0">
              <a:solidFill>
                <a:schemeClr val="bg2">
                  <a:lumMod val="20000"/>
                  <a:lumOff val="80000"/>
                </a:schemeClr>
              </a:solidFill>
              <a:latin typeface="Abadi" panose="020B0604020104020204" pitchFamily="34" charset="0"/>
              <a:cs typeface="Biome" panose="020B0502040204020203" pitchFamily="34" charset="0"/>
            </a:endParaRPr>
          </a:p>
        </p:txBody>
      </p:sp>
      <p:sp>
        <p:nvSpPr>
          <p:cNvPr id="4" name="Shape 1"/>
          <p:cNvSpPr/>
          <p:nvPr/>
        </p:nvSpPr>
        <p:spPr>
          <a:xfrm>
            <a:off x="2801073" y="1571997"/>
            <a:ext cx="6053560" cy="1587891"/>
          </a:xfrm>
          <a:prstGeom prst="roundRect">
            <a:avLst>
              <a:gd name="adj" fmla="val 4652"/>
            </a:avLst>
          </a:prstGeom>
          <a:solidFill>
            <a:srgbClr val="FFFFFF"/>
          </a:solidFill>
          <a:ln w="4763">
            <a:solidFill>
              <a:srgbClr val="F8ECD3"/>
            </a:solidFill>
            <a:prstDash val="solid"/>
          </a:ln>
        </p:spPr>
        <p:txBody>
          <a:bodyPr/>
          <a:lstStyle/>
          <a:p>
            <a:endParaRPr lang="en-GB"/>
          </a:p>
        </p:txBody>
      </p:sp>
      <p:sp>
        <p:nvSpPr>
          <p:cNvPr id="6" name="Text 3"/>
          <p:cNvSpPr/>
          <p:nvPr/>
        </p:nvSpPr>
        <p:spPr>
          <a:xfrm>
            <a:off x="3102015" y="1817133"/>
            <a:ext cx="5590572" cy="2149063"/>
          </a:xfrm>
          <a:prstGeom prst="rect">
            <a:avLst/>
          </a:prstGeom>
          <a:noFill/>
          <a:ln/>
        </p:spPr>
        <p:txBody>
          <a:bodyPr wrap="square" lIns="0" tIns="0" rIns="0" bIns="0" rtlCol="0" anchor="t"/>
          <a:lstStyle/>
          <a:p>
            <a:pPr marL="0" indent="0" algn="l">
              <a:lnSpc>
                <a:spcPts val="1750"/>
              </a:lnSpc>
              <a:buNone/>
            </a:pPr>
            <a:r>
              <a:rPr lang="en-GB" sz="1600" b="1" dirty="0">
                <a:solidFill>
                  <a:srgbClr val="2C2926"/>
                </a:solidFill>
                <a:latin typeface="Inter" pitchFamily="34" charset="0"/>
                <a:ea typeface="Inter" pitchFamily="34" charset="-122"/>
                <a:cs typeface="Inter" pitchFamily="34" charset="-120"/>
              </a:rPr>
              <a:t>Hebrews 4:12</a:t>
            </a:r>
          </a:p>
          <a:p>
            <a:pPr marL="0" indent="0" algn="l">
              <a:lnSpc>
                <a:spcPts val="1750"/>
              </a:lnSpc>
              <a:buNone/>
            </a:pPr>
            <a:r>
              <a:rPr lang="en-GB" sz="1600" dirty="0">
                <a:solidFill>
                  <a:srgbClr val="2C2926"/>
                </a:solidFill>
                <a:latin typeface="Inter" pitchFamily="34" charset="0"/>
                <a:ea typeface="Inter" pitchFamily="34" charset="-122"/>
                <a:cs typeface="Inter" pitchFamily="34" charset="-120"/>
              </a:rPr>
              <a:t>For the word of God is alive and active. Sharper than any double-edged sword, it penetrates even to dividing soul and spirit, joints and marrow; it judges the thoughts and attitudes of the heart.</a:t>
            </a:r>
          </a:p>
        </p:txBody>
      </p:sp>
    </p:spTree>
    <p:extLst>
      <p:ext uri="{BB962C8B-B14F-4D97-AF65-F5344CB8AC3E}">
        <p14:creationId xmlns:p14="http://schemas.microsoft.com/office/powerpoint/2010/main" val="15797732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9250" y="4060850"/>
            <a:ext cx="212601" cy="212601"/>
          </a:xfrm>
          <a:prstGeom prst="rect">
            <a:avLst/>
          </a:prstGeom>
        </p:spPr>
      </p:pic>
      <p:sp>
        <p:nvSpPr>
          <p:cNvPr id="8" name="Text 4"/>
          <p:cNvSpPr/>
          <p:nvPr/>
        </p:nvSpPr>
        <p:spPr>
          <a:xfrm>
            <a:off x="956816" y="4056459"/>
            <a:ext cx="1998464" cy="221456"/>
          </a:xfrm>
          <a:prstGeom prst="rect">
            <a:avLst/>
          </a:prstGeom>
          <a:noFill/>
          <a:ln/>
        </p:spPr>
        <p:txBody>
          <a:bodyPr wrap="none" lIns="0" tIns="0" rIns="0" bIns="0" rtlCol="0" anchor="t"/>
          <a:lstStyle/>
          <a:p>
            <a:pPr marL="0" indent="0" algn="l">
              <a:lnSpc>
                <a:spcPts val="1700"/>
              </a:lnSpc>
              <a:buNone/>
            </a:pPr>
            <a:r>
              <a:rPr lang="en-US" sz="1350" dirty="0">
                <a:solidFill>
                  <a:srgbClr val="2C2926"/>
                </a:solidFill>
                <a:latin typeface="Bricolage Grotesque Semi Bold" pitchFamily="34" charset="0"/>
                <a:ea typeface="Bricolage Grotesque Semi Bold" pitchFamily="34" charset="-122"/>
                <a:cs typeface="Bricolage Grotesque Semi Bold" pitchFamily="34" charset="-120"/>
              </a:rPr>
              <a:t>Spend time in the Word</a:t>
            </a:r>
            <a:endParaRPr lang="en-US" sz="1350" dirty="0"/>
          </a:p>
        </p:txBody>
      </p:sp>
      <p:pic>
        <p:nvPicPr>
          <p:cNvPr id="9"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25564" y="4060850"/>
            <a:ext cx="212601" cy="212601"/>
          </a:xfrm>
          <a:prstGeom prst="rect">
            <a:avLst/>
          </a:prstGeom>
        </p:spPr>
      </p:pic>
      <p:sp>
        <p:nvSpPr>
          <p:cNvPr id="13" name="Rectangle 12">
            <a:extLst>
              <a:ext uri="{FF2B5EF4-FFF2-40B4-BE49-F238E27FC236}">
                <a16:creationId xmlns:a16="http://schemas.microsoft.com/office/drawing/2014/main" id="{3010F2A2-BCBE-6F3F-F9E2-B89C999A7222}"/>
              </a:ext>
            </a:extLst>
          </p:cNvPr>
          <p:cNvSpPr/>
          <p:nvPr/>
        </p:nvSpPr>
        <p:spPr>
          <a:xfrm>
            <a:off x="8018585" y="4832252"/>
            <a:ext cx="1125415" cy="311248"/>
          </a:xfrm>
          <a:prstGeom prst="rect">
            <a:avLst/>
          </a:prstGeom>
          <a:solidFill>
            <a:srgbClr val="FAF8F5"/>
          </a:solidFill>
          <a:ln>
            <a:solidFill>
              <a:srgbClr val="FAF8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C2583CCA-79D4-C3FF-4E9B-5F8BB5CBBF6B}"/>
              </a:ext>
            </a:extLst>
          </p:cNvPr>
          <p:cNvPicPr>
            <a:picLocks noChangeAspect="1"/>
          </p:cNvPicPr>
          <p:nvPr/>
        </p:nvPicPr>
        <p:blipFill>
          <a:blip r:embed="rId4"/>
          <a:srcRect l="33000" t="26684"/>
          <a:stretch>
            <a:fillRect/>
          </a:stretch>
        </p:blipFill>
        <p:spPr>
          <a:xfrm>
            <a:off x="-27262" y="0"/>
            <a:ext cx="3655853" cy="5143500"/>
          </a:xfrm>
          <a:prstGeom prst="rect">
            <a:avLst/>
          </a:prstGeom>
        </p:spPr>
      </p:pic>
      <p:sp>
        <p:nvSpPr>
          <p:cNvPr id="19" name="Shape 7">
            <a:extLst>
              <a:ext uri="{FF2B5EF4-FFF2-40B4-BE49-F238E27FC236}">
                <a16:creationId xmlns:a16="http://schemas.microsoft.com/office/drawing/2014/main" id="{A97D2AA0-8495-4A98-A645-AD99F9CF8659}"/>
              </a:ext>
            </a:extLst>
          </p:cNvPr>
          <p:cNvSpPr/>
          <p:nvPr/>
        </p:nvSpPr>
        <p:spPr>
          <a:xfrm>
            <a:off x="3939358" y="664909"/>
            <a:ext cx="5104142" cy="3849218"/>
          </a:xfrm>
          <a:prstGeom prst="roundRect">
            <a:avLst>
              <a:gd name="adj" fmla="val 7205"/>
            </a:avLst>
          </a:prstGeom>
          <a:solidFill>
            <a:srgbClr val="FFFFFF"/>
          </a:solidFill>
          <a:ln w="4763">
            <a:solidFill>
              <a:srgbClr val="F8ECD3"/>
            </a:solidFill>
            <a:prstDash val="solid"/>
          </a:ln>
        </p:spPr>
        <p:txBody>
          <a:bodyPr/>
          <a:lstStyle/>
          <a:p>
            <a:endParaRPr lang="en-GB"/>
          </a:p>
        </p:txBody>
      </p:sp>
      <p:sp>
        <p:nvSpPr>
          <p:cNvPr id="20" name="Text 9">
            <a:extLst>
              <a:ext uri="{FF2B5EF4-FFF2-40B4-BE49-F238E27FC236}">
                <a16:creationId xmlns:a16="http://schemas.microsoft.com/office/drawing/2014/main" id="{BA576D63-D118-372D-42FD-A30B9AEE5F37}"/>
              </a:ext>
            </a:extLst>
          </p:cNvPr>
          <p:cNvSpPr/>
          <p:nvPr/>
        </p:nvSpPr>
        <p:spPr>
          <a:xfrm>
            <a:off x="4085863" y="724070"/>
            <a:ext cx="4734046" cy="3651159"/>
          </a:xfrm>
          <a:prstGeom prst="rect">
            <a:avLst/>
          </a:prstGeom>
          <a:noFill/>
          <a:ln/>
        </p:spPr>
        <p:txBody>
          <a:bodyPr wrap="none" lIns="0" tIns="0" rIns="0" bIns="0" rtlCol="0" anchor="t"/>
          <a:lstStyle/>
          <a:p>
            <a:r>
              <a:rPr lang="en-GB" b="1" dirty="0">
                <a:solidFill>
                  <a:schemeClr val="bg1"/>
                </a:solidFill>
                <a:latin typeface="Inter" panose="020B0604020202020204" charset="0"/>
                <a:ea typeface="Inter" panose="020B0604020202020204" charset="0"/>
              </a:rPr>
              <a:t>Matthew 4 </a:t>
            </a:r>
            <a:r>
              <a:rPr lang="en-GB" dirty="0">
                <a:solidFill>
                  <a:schemeClr val="bg1"/>
                </a:solidFill>
                <a:latin typeface="Inter" panose="020B0604020202020204" charset="0"/>
                <a:ea typeface="Inter" panose="020B0604020202020204" charset="0"/>
              </a:rPr>
              <a:t>Then the devil took him to the </a:t>
            </a:r>
          </a:p>
          <a:p>
            <a:r>
              <a:rPr lang="en-GB" dirty="0">
                <a:solidFill>
                  <a:schemeClr val="bg1"/>
                </a:solidFill>
                <a:latin typeface="Inter" panose="020B0604020202020204" charset="0"/>
                <a:ea typeface="Inter" panose="020B0604020202020204" charset="0"/>
              </a:rPr>
              <a:t>holy city and had him stand on </a:t>
            </a:r>
          </a:p>
          <a:p>
            <a:r>
              <a:rPr lang="en-GB" dirty="0">
                <a:solidFill>
                  <a:schemeClr val="bg1"/>
                </a:solidFill>
                <a:latin typeface="Inter" panose="020B0604020202020204" charset="0"/>
                <a:ea typeface="Inter" panose="020B0604020202020204" charset="0"/>
              </a:rPr>
              <a:t>the highest point of the temple. </a:t>
            </a:r>
          </a:p>
          <a:p>
            <a:r>
              <a:rPr lang="en-GB" dirty="0">
                <a:solidFill>
                  <a:schemeClr val="bg1"/>
                </a:solidFill>
                <a:latin typeface="Inter" panose="020B0604020202020204" charset="0"/>
                <a:ea typeface="Inter" panose="020B0604020202020204" charset="0"/>
              </a:rPr>
              <a:t>“If you are the Son of God,” he said, “throw </a:t>
            </a:r>
          </a:p>
          <a:p>
            <a:r>
              <a:rPr lang="en-GB" dirty="0">
                <a:solidFill>
                  <a:schemeClr val="bg1"/>
                </a:solidFill>
                <a:latin typeface="Inter" panose="020B0604020202020204" charset="0"/>
                <a:ea typeface="Inter" panose="020B0604020202020204" charset="0"/>
              </a:rPr>
              <a:t>yourself down. For it is written:</a:t>
            </a:r>
          </a:p>
          <a:p>
            <a:r>
              <a:rPr lang="en-GB" dirty="0">
                <a:solidFill>
                  <a:schemeClr val="bg1"/>
                </a:solidFill>
                <a:latin typeface="Inter" panose="020B0604020202020204" charset="0"/>
                <a:ea typeface="Inter" panose="020B0604020202020204" charset="0"/>
              </a:rPr>
              <a:t>“‘He will command his angels concerning you,</a:t>
            </a:r>
            <a:br>
              <a:rPr lang="en-GB" dirty="0">
                <a:solidFill>
                  <a:schemeClr val="bg1"/>
                </a:solidFill>
                <a:latin typeface="Inter" panose="020B0604020202020204" charset="0"/>
                <a:ea typeface="Inter" panose="020B0604020202020204" charset="0"/>
              </a:rPr>
            </a:br>
            <a:r>
              <a:rPr lang="en-GB" dirty="0">
                <a:solidFill>
                  <a:schemeClr val="bg1"/>
                </a:solidFill>
                <a:latin typeface="Inter" panose="020B0604020202020204" charset="0"/>
                <a:ea typeface="Inter" panose="020B0604020202020204" charset="0"/>
              </a:rPr>
              <a:t>    and they will lift you up in their hands,</a:t>
            </a:r>
            <a:br>
              <a:rPr lang="en-GB" dirty="0">
                <a:solidFill>
                  <a:schemeClr val="bg1"/>
                </a:solidFill>
                <a:latin typeface="Inter" panose="020B0604020202020204" charset="0"/>
                <a:ea typeface="Inter" panose="020B0604020202020204" charset="0"/>
              </a:rPr>
            </a:br>
            <a:r>
              <a:rPr lang="en-GB" dirty="0">
                <a:solidFill>
                  <a:schemeClr val="bg1"/>
                </a:solidFill>
                <a:latin typeface="Inter" panose="020B0604020202020204" charset="0"/>
                <a:ea typeface="Inter" panose="020B0604020202020204" charset="0"/>
              </a:rPr>
              <a:t>    so that you will not strike your </a:t>
            </a:r>
          </a:p>
          <a:p>
            <a:r>
              <a:rPr lang="en-GB" dirty="0">
                <a:solidFill>
                  <a:schemeClr val="bg1"/>
                </a:solidFill>
                <a:latin typeface="Inter" panose="020B0604020202020204" charset="0"/>
                <a:ea typeface="Inter" panose="020B0604020202020204" charset="0"/>
              </a:rPr>
              <a:t>    foot against a stone.’”</a:t>
            </a:r>
          </a:p>
          <a:p>
            <a:r>
              <a:rPr lang="en-GB" b="1" dirty="0">
                <a:solidFill>
                  <a:schemeClr val="bg1"/>
                </a:solidFill>
                <a:latin typeface="Inter" panose="020B0604020202020204" charset="0"/>
                <a:ea typeface="Inter" panose="020B0604020202020204" charset="0"/>
              </a:rPr>
              <a:t>7 </a:t>
            </a:r>
            <a:r>
              <a:rPr lang="en-GB" dirty="0">
                <a:solidFill>
                  <a:schemeClr val="bg1"/>
                </a:solidFill>
                <a:latin typeface="Inter" panose="020B0604020202020204" charset="0"/>
                <a:ea typeface="Inter" panose="020B0604020202020204" charset="0"/>
              </a:rPr>
              <a:t>Jesus answered him, </a:t>
            </a:r>
          </a:p>
          <a:p>
            <a:r>
              <a:rPr lang="en-GB" dirty="0">
                <a:solidFill>
                  <a:schemeClr val="bg1"/>
                </a:solidFill>
                <a:latin typeface="Inter" panose="020B0604020202020204" charset="0"/>
                <a:ea typeface="Inter" panose="020B0604020202020204" charset="0"/>
              </a:rPr>
              <a:t>“It is also written:</a:t>
            </a:r>
          </a:p>
          <a:p>
            <a:r>
              <a:rPr lang="en-GB" dirty="0">
                <a:solidFill>
                  <a:schemeClr val="bg1"/>
                </a:solidFill>
                <a:latin typeface="Inter" panose="020B0604020202020204" charset="0"/>
                <a:ea typeface="Inter" panose="020B0604020202020204" charset="0"/>
              </a:rPr>
              <a:t> ‘Do not put the Lord your God to the test.’</a:t>
            </a:r>
          </a:p>
        </p:txBody>
      </p:sp>
      <p:sp>
        <p:nvSpPr>
          <p:cNvPr id="21" name="Text 0">
            <a:extLst>
              <a:ext uri="{FF2B5EF4-FFF2-40B4-BE49-F238E27FC236}">
                <a16:creationId xmlns:a16="http://schemas.microsoft.com/office/drawing/2014/main" id="{575CE861-3E88-96F8-01D2-D381182C13AF}"/>
              </a:ext>
            </a:extLst>
          </p:cNvPr>
          <p:cNvSpPr/>
          <p:nvPr/>
        </p:nvSpPr>
        <p:spPr>
          <a:xfrm>
            <a:off x="916232" y="83024"/>
            <a:ext cx="3544119" cy="442987"/>
          </a:xfrm>
          <a:prstGeom prst="rect">
            <a:avLst/>
          </a:prstGeom>
          <a:noFill/>
          <a:ln/>
        </p:spPr>
        <p:txBody>
          <a:bodyPr wrap="none" lIns="0" tIns="0" rIns="0" bIns="0" rtlCol="0" anchor="t"/>
          <a:lstStyle/>
          <a:p>
            <a:pPr marL="0" indent="0" algn="l">
              <a:lnSpc>
                <a:spcPts val="3450"/>
              </a:lnSpc>
              <a:buNone/>
            </a:pP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t>
            </a:r>
            <a:r>
              <a:rPr lang="en-US" sz="2750" dirty="0" err="1">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armoured</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 </a:t>
            </a:r>
            <a:r>
              <a:rPr lang="en-US" sz="2750" b="1" dirty="0">
                <a:latin typeface="Abadi" panose="020B0604020104020204" pitchFamily="34" charset="0"/>
                <a:ea typeface="Bricolage Grotesque Semi Bold" pitchFamily="34" charset="-122"/>
                <a:cs typeface="Biome" panose="020B0502040204020203" pitchFamily="34" charset="0"/>
              </a:rPr>
              <a:t>we are armed,</a:t>
            </a:r>
            <a:r>
              <a:rPr lang="en-US" sz="2750" dirty="0">
                <a:latin typeface="Abadi" panose="020B0604020104020204" pitchFamily="34" charset="0"/>
                <a:ea typeface="Bricolage Grotesque Semi Bold" pitchFamily="34" charset="-122"/>
                <a:cs typeface="Biome" panose="020B0502040204020203" pitchFamily="34" charset="0"/>
              </a:rPr>
              <a:t> </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allied</a:t>
            </a:r>
            <a:endParaRPr lang="en-US" sz="2750" dirty="0">
              <a:solidFill>
                <a:schemeClr val="bg2">
                  <a:lumMod val="20000"/>
                  <a:lumOff val="80000"/>
                </a:schemeClr>
              </a:solidFill>
              <a:latin typeface="Abadi" panose="020B0604020104020204" pitchFamily="34" charset="0"/>
              <a:cs typeface="Biome" panose="020B0502040204020203" pitchFamily="34" charset="0"/>
            </a:endParaRPr>
          </a:p>
        </p:txBody>
      </p:sp>
    </p:spTree>
    <p:extLst>
      <p:ext uri="{BB962C8B-B14F-4D97-AF65-F5344CB8AC3E}">
        <p14:creationId xmlns:p14="http://schemas.microsoft.com/office/powerpoint/2010/main" val="292675304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6">
            <a:extLst>
              <a:ext uri="{FF2B5EF4-FFF2-40B4-BE49-F238E27FC236}">
                <a16:creationId xmlns:a16="http://schemas.microsoft.com/office/drawing/2014/main" id="{7E05FA2B-E29C-B20B-6A99-914AD82714A8}"/>
              </a:ext>
            </a:extLst>
          </p:cNvPr>
          <p:cNvSpPr/>
          <p:nvPr/>
        </p:nvSpPr>
        <p:spPr>
          <a:xfrm>
            <a:off x="393617" y="706337"/>
            <a:ext cx="4178383" cy="442987"/>
          </a:xfrm>
          <a:prstGeom prst="roundRect">
            <a:avLst>
              <a:gd name="adj" fmla="val 4652"/>
            </a:avLst>
          </a:prstGeom>
          <a:solidFill>
            <a:srgbClr val="FFFFFF"/>
          </a:solidFill>
          <a:ln w="4763">
            <a:solidFill>
              <a:srgbClr val="F8ECD3"/>
            </a:solidFill>
            <a:prstDash val="solid"/>
          </a:ln>
        </p:spPr>
        <p:txBody>
          <a:bodyPr/>
          <a:lstStyle/>
          <a:p>
            <a:endParaRPr lang="en-GB"/>
          </a:p>
        </p:txBody>
      </p:sp>
      <p:sp>
        <p:nvSpPr>
          <p:cNvPr id="3" name="Text 0"/>
          <p:cNvSpPr/>
          <p:nvPr/>
        </p:nvSpPr>
        <p:spPr>
          <a:xfrm>
            <a:off x="496119" y="706338"/>
            <a:ext cx="3769742" cy="442987"/>
          </a:xfrm>
          <a:prstGeom prst="rect">
            <a:avLst/>
          </a:prstGeom>
          <a:noFill/>
          <a:ln/>
        </p:spPr>
        <p:txBody>
          <a:bodyPr wrap="none" lIns="0" tIns="0" rIns="0" bIns="0" rtlCol="0" anchor="t"/>
          <a:lstStyle/>
          <a:p>
            <a:pPr marL="0" indent="0" algn="l">
              <a:lnSpc>
                <a:spcPts val="3450"/>
              </a:lnSpc>
              <a:buNone/>
            </a:pPr>
            <a:r>
              <a:rPr lang="en-US" sz="2750" dirty="0">
                <a:solidFill>
                  <a:srgbClr val="2C2926"/>
                </a:solidFill>
                <a:latin typeface="Bricolage Grotesque Semi Bold" pitchFamily="34" charset="0"/>
                <a:ea typeface="Bricolage Grotesque Semi Bold" pitchFamily="34" charset="-122"/>
                <a:cs typeface="Bricolage Grotesque Semi Bold" pitchFamily="34" charset="-120"/>
              </a:rPr>
              <a:t>The Weapon of Prayer</a:t>
            </a:r>
            <a:endParaRPr lang="en-US" sz="2750" dirty="0"/>
          </a:p>
        </p:txBody>
      </p:sp>
      <p:pic>
        <p:nvPicPr>
          <p:cNvPr id="5" name="Image 1" descr="preencoded.png"/>
          <p:cNvPicPr>
            <a:picLocks noChangeAspect="1"/>
          </p:cNvPicPr>
          <p:nvPr/>
        </p:nvPicPr>
        <p:blipFill>
          <a:blip r:embed="rId3"/>
          <a:stretch>
            <a:fillRect/>
          </a:stretch>
        </p:blipFill>
        <p:spPr>
          <a:xfrm>
            <a:off x="477069" y="1361926"/>
            <a:ext cx="76200" cy="854943"/>
          </a:xfrm>
          <a:prstGeom prst="rect">
            <a:avLst/>
          </a:prstGeom>
        </p:spPr>
      </p:pic>
      <p:sp>
        <p:nvSpPr>
          <p:cNvPr id="8" name="Shape 4"/>
          <p:cNvSpPr/>
          <p:nvPr/>
        </p:nvSpPr>
        <p:spPr>
          <a:xfrm>
            <a:off x="496119" y="1361926"/>
            <a:ext cx="4722763" cy="3075161"/>
          </a:xfrm>
          <a:prstGeom prst="roundRect">
            <a:avLst>
              <a:gd name="adj" fmla="val 8453"/>
            </a:avLst>
          </a:prstGeom>
          <a:solidFill>
            <a:srgbClr val="FFFFFF">
              <a:alpha val="95000"/>
            </a:srgbClr>
          </a:solidFill>
          <a:ln w="19050">
            <a:solidFill>
              <a:srgbClr val="F8ECD3"/>
            </a:solidFill>
            <a:prstDash val="solid"/>
          </a:ln>
        </p:spPr>
        <p:txBody>
          <a:bodyPr/>
          <a:lstStyle/>
          <a:p>
            <a:endParaRPr lang="en-GB"/>
          </a:p>
        </p:txBody>
      </p:sp>
      <p:pic>
        <p:nvPicPr>
          <p:cNvPr id="9" name="Image 2" descr="preencoded.png"/>
          <p:cNvPicPr>
            <a:picLocks noChangeAspect="1"/>
          </p:cNvPicPr>
          <p:nvPr/>
        </p:nvPicPr>
        <p:blipFill>
          <a:blip r:embed="rId4"/>
          <a:stretch>
            <a:fillRect/>
          </a:stretch>
        </p:blipFill>
        <p:spPr>
          <a:xfrm>
            <a:off x="477069" y="2358628"/>
            <a:ext cx="76200" cy="1081757"/>
          </a:xfrm>
          <a:prstGeom prst="rect">
            <a:avLst/>
          </a:prstGeom>
        </p:spPr>
      </p:pic>
      <p:pic>
        <p:nvPicPr>
          <p:cNvPr id="13" name="Image 3" descr="preencoded.png"/>
          <p:cNvPicPr>
            <a:picLocks noChangeAspect="1"/>
          </p:cNvPicPr>
          <p:nvPr/>
        </p:nvPicPr>
        <p:blipFill>
          <a:blip r:embed="rId3"/>
          <a:stretch>
            <a:fillRect/>
          </a:stretch>
        </p:blipFill>
        <p:spPr>
          <a:xfrm>
            <a:off x="477069" y="3582144"/>
            <a:ext cx="76200" cy="854943"/>
          </a:xfrm>
          <a:prstGeom prst="rect">
            <a:avLst/>
          </a:prstGeom>
        </p:spPr>
      </p:pic>
      <p:sp>
        <p:nvSpPr>
          <p:cNvPr id="16" name="Rectangle 15">
            <a:extLst>
              <a:ext uri="{FF2B5EF4-FFF2-40B4-BE49-F238E27FC236}">
                <a16:creationId xmlns:a16="http://schemas.microsoft.com/office/drawing/2014/main" id="{475D224B-4AF0-2346-C51A-A86E6E8C66B9}"/>
              </a:ext>
            </a:extLst>
          </p:cNvPr>
          <p:cNvSpPr/>
          <p:nvPr/>
        </p:nvSpPr>
        <p:spPr>
          <a:xfrm>
            <a:off x="8018585" y="4832252"/>
            <a:ext cx="1125415" cy="311248"/>
          </a:xfrm>
          <a:prstGeom prst="rect">
            <a:avLst/>
          </a:prstGeom>
          <a:solidFill>
            <a:srgbClr val="FAF8F5"/>
          </a:solidFill>
          <a:ln>
            <a:solidFill>
              <a:srgbClr val="FAF8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D448AEE5-BFC7-905A-8A99-D657DBC2E2C0}"/>
              </a:ext>
            </a:extLst>
          </p:cNvPr>
          <p:cNvPicPr>
            <a:picLocks noChangeAspect="1"/>
          </p:cNvPicPr>
          <p:nvPr/>
        </p:nvPicPr>
        <p:blipFill>
          <a:blip r:embed="rId5"/>
          <a:srcRect t="8082"/>
          <a:stretch>
            <a:fillRect/>
          </a:stretch>
        </p:blipFill>
        <p:spPr>
          <a:xfrm>
            <a:off x="5285740" y="583808"/>
            <a:ext cx="3858260" cy="4559691"/>
          </a:xfrm>
          <a:prstGeom prst="rect">
            <a:avLst/>
          </a:prstGeom>
        </p:spPr>
      </p:pic>
      <p:sp>
        <p:nvSpPr>
          <p:cNvPr id="21" name="TextBox 20">
            <a:extLst>
              <a:ext uri="{FF2B5EF4-FFF2-40B4-BE49-F238E27FC236}">
                <a16:creationId xmlns:a16="http://schemas.microsoft.com/office/drawing/2014/main" id="{1DBE7CB0-1518-92FC-E8AE-725742922C10}"/>
              </a:ext>
            </a:extLst>
          </p:cNvPr>
          <p:cNvSpPr txBox="1"/>
          <p:nvPr/>
        </p:nvSpPr>
        <p:spPr>
          <a:xfrm>
            <a:off x="572737" y="1385404"/>
            <a:ext cx="4655128" cy="3569888"/>
          </a:xfrm>
          <a:prstGeom prst="rect">
            <a:avLst/>
          </a:prstGeom>
          <a:noFill/>
        </p:spPr>
        <p:txBody>
          <a:bodyPr wrap="square">
            <a:spAutoFit/>
          </a:bodyPr>
          <a:lstStyle/>
          <a:p>
            <a:pPr>
              <a:lnSpc>
                <a:spcPct val="115000"/>
              </a:lnSpc>
              <a:spcAft>
                <a:spcPts val="800"/>
              </a:spcAft>
              <a:buNone/>
            </a:pPr>
            <a:r>
              <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Romans 8:26-27</a:t>
            </a:r>
          </a:p>
          <a:p>
            <a:pPr>
              <a:lnSpc>
                <a:spcPct val="115000"/>
              </a:lnSpc>
              <a:spcAft>
                <a:spcPts val="800"/>
              </a:spcAft>
              <a:buNone/>
            </a:pPr>
            <a:r>
              <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New International Version</a:t>
            </a:r>
          </a:p>
          <a:p>
            <a:pPr>
              <a:lnSpc>
                <a:spcPct val="115000"/>
              </a:lnSpc>
              <a:spcAft>
                <a:spcPts val="800"/>
              </a:spcAft>
              <a:buNone/>
            </a:pPr>
            <a:r>
              <a:rPr lang="en-GB"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26 </a:t>
            </a:r>
            <a:r>
              <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 the same way, the Spirit helps us in our weakness. We do not know what we ought to pray for, but the Spirit himself intercedes for us through wordless groans. </a:t>
            </a:r>
            <a:r>
              <a:rPr lang="en-GB"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27 </a:t>
            </a:r>
            <a:r>
              <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And he who searches our hearts knows the mind of the Spirit, because the Spirit intercedes for God’s people in accordance with the will of God.</a:t>
            </a:r>
          </a:p>
          <a:p>
            <a:pPr>
              <a:lnSpc>
                <a:spcPct val="115000"/>
              </a:lnSpc>
              <a:spcAft>
                <a:spcPts val="800"/>
              </a:spcAft>
              <a:buNone/>
            </a:pPr>
            <a:r>
              <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p:txBody>
      </p:sp>
      <p:sp>
        <p:nvSpPr>
          <p:cNvPr id="22" name="Text 0">
            <a:extLst>
              <a:ext uri="{FF2B5EF4-FFF2-40B4-BE49-F238E27FC236}">
                <a16:creationId xmlns:a16="http://schemas.microsoft.com/office/drawing/2014/main" id="{1270BAA4-2DD9-863D-CF46-03997381EA59}"/>
              </a:ext>
            </a:extLst>
          </p:cNvPr>
          <p:cNvSpPr/>
          <p:nvPr/>
        </p:nvSpPr>
        <p:spPr>
          <a:xfrm>
            <a:off x="477069" y="39487"/>
            <a:ext cx="3544119" cy="442987"/>
          </a:xfrm>
          <a:prstGeom prst="rect">
            <a:avLst/>
          </a:prstGeom>
          <a:noFill/>
          <a:ln/>
        </p:spPr>
        <p:txBody>
          <a:bodyPr wrap="none" lIns="0" tIns="0" rIns="0" bIns="0" rtlCol="0" anchor="t"/>
          <a:lstStyle/>
          <a:p>
            <a:pPr marL="0" indent="0" algn="l">
              <a:lnSpc>
                <a:spcPts val="3450"/>
              </a:lnSpc>
              <a:buNone/>
            </a:pP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t>
            </a:r>
            <a:r>
              <a:rPr lang="en-US" sz="2750" dirty="0" err="1">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armoured</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 </a:t>
            </a:r>
            <a:r>
              <a:rPr lang="en-US" sz="2750" b="1" dirty="0">
                <a:latin typeface="Abadi" panose="020B0604020104020204" pitchFamily="34" charset="0"/>
                <a:ea typeface="Bricolage Grotesque Semi Bold" pitchFamily="34" charset="-122"/>
                <a:cs typeface="Biome" panose="020B0502040204020203" pitchFamily="34" charset="0"/>
              </a:rPr>
              <a:t>we are armed,</a:t>
            </a:r>
            <a:r>
              <a:rPr lang="en-US" sz="2750" dirty="0">
                <a:latin typeface="Abadi" panose="020B0604020104020204" pitchFamily="34" charset="0"/>
                <a:ea typeface="Bricolage Grotesque Semi Bold" pitchFamily="34" charset="-122"/>
                <a:cs typeface="Biome" panose="020B0502040204020203" pitchFamily="34" charset="0"/>
              </a:rPr>
              <a:t> </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allied</a:t>
            </a:r>
            <a:endParaRPr lang="en-US" sz="2750" dirty="0">
              <a:solidFill>
                <a:schemeClr val="bg2">
                  <a:lumMod val="20000"/>
                  <a:lumOff val="80000"/>
                </a:schemeClr>
              </a:solidFill>
              <a:latin typeface="Abadi" panose="020B0604020104020204" pitchFamily="34" charset="0"/>
              <a:cs typeface="Biome" panose="020B0502040204020203" pitchFamily="34" charset="0"/>
            </a:endParaRPr>
          </a:p>
        </p:txBody>
      </p:sp>
    </p:spTree>
    <p:extLst>
      <p:ext uri="{BB962C8B-B14F-4D97-AF65-F5344CB8AC3E}">
        <p14:creationId xmlns:p14="http://schemas.microsoft.com/office/powerpoint/2010/main" val="140735044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4">
            <a:extLst>
              <a:ext uri="{FF2B5EF4-FFF2-40B4-BE49-F238E27FC236}">
                <a16:creationId xmlns:a16="http://schemas.microsoft.com/office/drawing/2014/main" id="{5704CDEF-7F37-4950-3963-C8F21D699C94}"/>
              </a:ext>
            </a:extLst>
          </p:cNvPr>
          <p:cNvSpPr/>
          <p:nvPr/>
        </p:nvSpPr>
        <p:spPr>
          <a:xfrm>
            <a:off x="4086657" y="2834689"/>
            <a:ext cx="4575516" cy="895874"/>
          </a:xfrm>
          <a:prstGeom prst="roundRect">
            <a:avLst>
              <a:gd name="adj" fmla="val 9371"/>
            </a:avLst>
          </a:prstGeom>
          <a:solidFill>
            <a:srgbClr val="FFFFFF">
              <a:alpha val="95000"/>
            </a:srgbClr>
          </a:solidFill>
          <a:ln w="14288">
            <a:solidFill>
              <a:srgbClr val="F8ECD3"/>
            </a:solidFill>
            <a:prstDash val="solid"/>
          </a:ln>
        </p:spPr>
        <p:txBody>
          <a:bodyPr/>
          <a:lstStyle/>
          <a:p>
            <a:endParaRPr lang="en-GB"/>
          </a:p>
        </p:txBody>
      </p:sp>
      <p:sp>
        <p:nvSpPr>
          <p:cNvPr id="33" name="Shape 4">
            <a:extLst>
              <a:ext uri="{FF2B5EF4-FFF2-40B4-BE49-F238E27FC236}">
                <a16:creationId xmlns:a16="http://schemas.microsoft.com/office/drawing/2014/main" id="{59C49AC1-A04B-3FDA-2ED3-3CCEBD310903}"/>
              </a:ext>
            </a:extLst>
          </p:cNvPr>
          <p:cNvSpPr/>
          <p:nvPr/>
        </p:nvSpPr>
        <p:spPr>
          <a:xfrm>
            <a:off x="4105154" y="3815461"/>
            <a:ext cx="4575516" cy="895874"/>
          </a:xfrm>
          <a:prstGeom prst="roundRect">
            <a:avLst>
              <a:gd name="adj" fmla="val 9371"/>
            </a:avLst>
          </a:prstGeom>
          <a:solidFill>
            <a:srgbClr val="FFFFFF">
              <a:alpha val="95000"/>
            </a:srgbClr>
          </a:solidFill>
          <a:ln w="14288">
            <a:solidFill>
              <a:srgbClr val="F8ECD3"/>
            </a:solidFill>
            <a:prstDash val="solid"/>
          </a:ln>
        </p:spPr>
        <p:txBody>
          <a:bodyPr/>
          <a:lstStyle/>
          <a:p>
            <a:endParaRPr lang="en-GB"/>
          </a:p>
        </p:txBody>
      </p:sp>
      <p:sp>
        <p:nvSpPr>
          <p:cNvPr id="30" name="Shape 6">
            <a:extLst>
              <a:ext uri="{FF2B5EF4-FFF2-40B4-BE49-F238E27FC236}">
                <a16:creationId xmlns:a16="http://schemas.microsoft.com/office/drawing/2014/main" id="{1D020754-E312-362F-4D1A-7B00C07C67AF}"/>
              </a:ext>
            </a:extLst>
          </p:cNvPr>
          <p:cNvSpPr/>
          <p:nvPr/>
        </p:nvSpPr>
        <p:spPr>
          <a:xfrm>
            <a:off x="48435" y="738095"/>
            <a:ext cx="4178383" cy="442987"/>
          </a:xfrm>
          <a:prstGeom prst="roundRect">
            <a:avLst>
              <a:gd name="adj" fmla="val 4652"/>
            </a:avLst>
          </a:prstGeom>
          <a:solidFill>
            <a:srgbClr val="FFFFFF"/>
          </a:solidFill>
          <a:ln w="4763">
            <a:solidFill>
              <a:srgbClr val="F8ECD3"/>
            </a:solidFill>
            <a:prstDash val="solid"/>
          </a:ln>
        </p:spPr>
        <p:txBody>
          <a:bodyPr/>
          <a:lstStyle/>
          <a:p>
            <a:endParaRPr lang="en-GB"/>
          </a:p>
        </p:txBody>
      </p:sp>
      <p:sp>
        <p:nvSpPr>
          <p:cNvPr id="2" name="Text 0"/>
          <p:cNvSpPr/>
          <p:nvPr/>
        </p:nvSpPr>
        <p:spPr>
          <a:xfrm>
            <a:off x="104747" y="796936"/>
            <a:ext cx="4065761" cy="352946"/>
          </a:xfrm>
          <a:prstGeom prst="rect">
            <a:avLst/>
          </a:prstGeom>
          <a:noFill/>
          <a:ln/>
        </p:spPr>
        <p:txBody>
          <a:bodyPr wrap="none" lIns="0" tIns="0" rIns="0" bIns="0" rtlCol="0" anchor="t"/>
          <a:lstStyle/>
          <a:p>
            <a:pPr marL="0" indent="0" algn="l">
              <a:lnSpc>
                <a:spcPts val="2750"/>
              </a:lnSpc>
              <a:buNone/>
            </a:pPr>
            <a:r>
              <a:rPr lang="en-US" sz="2200" dirty="0">
                <a:solidFill>
                  <a:srgbClr val="2C2926"/>
                </a:solidFill>
                <a:latin typeface="Bricolage Grotesque Semi Bold" pitchFamily="34" charset="0"/>
                <a:ea typeface="Bricolage Grotesque Semi Bold" pitchFamily="34" charset="-122"/>
                <a:cs typeface="Bricolage Grotesque Semi Bold" pitchFamily="34" charset="-120"/>
              </a:rPr>
              <a:t>Allied: No Soldier Fights Alone</a:t>
            </a:r>
            <a:endParaRPr lang="en-US" sz="2200" dirty="0"/>
          </a:p>
        </p:txBody>
      </p:sp>
      <p:sp>
        <p:nvSpPr>
          <p:cNvPr id="12" name="Rectangle 11">
            <a:extLst>
              <a:ext uri="{FF2B5EF4-FFF2-40B4-BE49-F238E27FC236}">
                <a16:creationId xmlns:a16="http://schemas.microsoft.com/office/drawing/2014/main" id="{56FD135E-F9A1-1EE8-2905-25298684F080}"/>
              </a:ext>
            </a:extLst>
          </p:cNvPr>
          <p:cNvSpPr/>
          <p:nvPr/>
        </p:nvSpPr>
        <p:spPr>
          <a:xfrm>
            <a:off x="8018585" y="4832252"/>
            <a:ext cx="1125415" cy="311248"/>
          </a:xfrm>
          <a:prstGeom prst="rect">
            <a:avLst/>
          </a:prstGeom>
          <a:solidFill>
            <a:srgbClr val="FAF8F5"/>
          </a:solidFill>
          <a:ln>
            <a:solidFill>
              <a:srgbClr val="FAF8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EB4EEB3-FE8B-5EE0-C002-02EC7960D1B1}"/>
              </a:ext>
            </a:extLst>
          </p:cNvPr>
          <p:cNvPicPr>
            <a:picLocks noChangeAspect="1"/>
          </p:cNvPicPr>
          <p:nvPr/>
        </p:nvPicPr>
        <p:blipFill>
          <a:blip r:embed="rId3"/>
          <a:srcRect l="25384" t="12445" r="3094" b="12067"/>
          <a:stretch>
            <a:fillRect/>
          </a:stretch>
        </p:blipFill>
        <p:spPr>
          <a:xfrm>
            <a:off x="0" y="1260817"/>
            <a:ext cx="3678701" cy="3882683"/>
          </a:xfrm>
          <a:prstGeom prst="rect">
            <a:avLst/>
          </a:prstGeom>
        </p:spPr>
      </p:pic>
      <p:sp>
        <p:nvSpPr>
          <p:cNvPr id="17" name="Text 0">
            <a:extLst>
              <a:ext uri="{FF2B5EF4-FFF2-40B4-BE49-F238E27FC236}">
                <a16:creationId xmlns:a16="http://schemas.microsoft.com/office/drawing/2014/main" id="{5B81E3A4-CE55-6084-0102-6CF4F7ECEEF2}"/>
              </a:ext>
            </a:extLst>
          </p:cNvPr>
          <p:cNvSpPr/>
          <p:nvPr/>
        </p:nvSpPr>
        <p:spPr>
          <a:xfrm>
            <a:off x="561035" y="135639"/>
            <a:ext cx="3544119" cy="442987"/>
          </a:xfrm>
          <a:prstGeom prst="rect">
            <a:avLst/>
          </a:prstGeom>
          <a:noFill/>
          <a:ln/>
        </p:spPr>
        <p:txBody>
          <a:bodyPr wrap="none" lIns="0" tIns="0" rIns="0" bIns="0" rtlCol="0" anchor="t"/>
          <a:lstStyle/>
          <a:p>
            <a:pPr marL="0" indent="0" algn="l">
              <a:lnSpc>
                <a:spcPts val="3450"/>
              </a:lnSpc>
              <a:buNone/>
            </a:pP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t>
            </a:r>
            <a:r>
              <a:rPr lang="en-US" sz="2750" dirty="0" err="1">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armoured</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 we are armed, </a:t>
            </a:r>
            <a:r>
              <a:rPr lang="en-US" sz="2750" b="1" dirty="0">
                <a:latin typeface="Abadi" panose="020B0604020104020204" pitchFamily="34" charset="0"/>
                <a:ea typeface="Bricolage Grotesque Semi Bold" pitchFamily="34" charset="-122"/>
                <a:cs typeface="Biome" panose="020B0502040204020203" pitchFamily="34" charset="0"/>
              </a:rPr>
              <a:t>we are allied</a:t>
            </a:r>
            <a:endParaRPr lang="en-US" sz="2750" b="1" dirty="0">
              <a:latin typeface="Abadi" panose="020B0604020104020204" pitchFamily="34" charset="0"/>
              <a:cs typeface="Biome" panose="020B0502040204020203" pitchFamily="34" charset="0"/>
            </a:endParaRPr>
          </a:p>
        </p:txBody>
      </p:sp>
      <p:sp>
        <p:nvSpPr>
          <p:cNvPr id="24" name="Text 0">
            <a:extLst>
              <a:ext uri="{FF2B5EF4-FFF2-40B4-BE49-F238E27FC236}">
                <a16:creationId xmlns:a16="http://schemas.microsoft.com/office/drawing/2014/main" id="{AA3361B5-6DF5-D631-5C5D-4E5332E1DB58}"/>
              </a:ext>
            </a:extLst>
          </p:cNvPr>
          <p:cNvSpPr/>
          <p:nvPr/>
        </p:nvSpPr>
        <p:spPr>
          <a:xfrm>
            <a:off x="4170508" y="3037731"/>
            <a:ext cx="4510162" cy="453628"/>
          </a:xfrm>
          <a:prstGeom prst="rect">
            <a:avLst/>
          </a:prstGeom>
          <a:noFill/>
          <a:ln/>
        </p:spPr>
        <p:txBody>
          <a:bodyPr wrap="square" lIns="0" tIns="0" rIns="0" bIns="0" rtlCol="0" anchor="t"/>
          <a:lstStyle/>
          <a:p>
            <a:pPr marL="0" indent="0" algn="l">
              <a:lnSpc>
                <a:spcPts val="1750"/>
              </a:lnSpc>
              <a:buNone/>
            </a:pPr>
            <a:r>
              <a:rPr lang="en-US" sz="1100" b="1" dirty="0">
                <a:solidFill>
                  <a:srgbClr val="2C2926"/>
                </a:solidFill>
                <a:latin typeface="Inter" pitchFamily="34" charset="0"/>
                <a:ea typeface="Inter" pitchFamily="34" charset="-122"/>
                <a:cs typeface="Inter" pitchFamily="34" charset="-120"/>
              </a:rPr>
              <a:t>Galatians 6:2</a:t>
            </a:r>
            <a:r>
              <a:rPr lang="en-US" sz="1100" dirty="0">
                <a:solidFill>
                  <a:srgbClr val="2C2926"/>
                </a:solidFill>
                <a:latin typeface="Inter" pitchFamily="34" charset="0"/>
                <a:ea typeface="Inter" pitchFamily="34" charset="-122"/>
                <a:cs typeface="Inter" pitchFamily="34" charset="-120"/>
              </a:rPr>
              <a:t> — "Carry each other's burdens, and in this way you will fulfill the law of Christ."</a:t>
            </a:r>
            <a:endParaRPr lang="en-US" sz="1100" dirty="0"/>
          </a:p>
        </p:txBody>
      </p:sp>
      <p:sp>
        <p:nvSpPr>
          <p:cNvPr id="25" name="Shape 1">
            <a:extLst>
              <a:ext uri="{FF2B5EF4-FFF2-40B4-BE49-F238E27FC236}">
                <a16:creationId xmlns:a16="http://schemas.microsoft.com/office/drawing/2014/main" id="{B5CFF4B0-7CA4-95E5-2823-A31FFCCF8507}"/>
              </a:ext>
            </a:extLst>
          </p:cNvPr>
          <p:cNvSpPr/>
          <p:nvPr/>
        </p:nvSpPr>
        <p:spPr>
          <a:xfrm>
            <a:off x="3957907" y="2878261"/>
            <a:ext cx="19050" cy="772567"/>
          </a:xfrm>
          <a:prstGeom prst="rect">
            <a:avLst/>
          </a:prstGeom>
          <a:solidFill>
            <a:srgbClr val="E7BF6A"/>
          </a:solidFill>
          <a:ln/>
        </p:spPr>
        <p:txBody>
          <a:bodyPr/>
          <a:lstStyle/>
          <a:p>
            <a:endParaRPr lang="en-GB"/>
          </a:p>
        </p:txBody>
      </p:sp>
      <p:sp>
        <p:nvSpPr>
          <p:cNvPr id="26" name="Text 2">
            <a:extLst>
              <a:ext uri="{FF2B5EF4-FFF2-40B4-BE49-F238E27FC236}">
                <a16:creationId xmlns:a16="http://schemas.microsoft.com/office/drawing/2014/main" id="{49D064C1-477C-D149-B599-95DF45D3FA65}"/>
              </a:ext>
            </a:extLst>
          </p:cNvPr>
          <p:cNvSpPr/>
          <p:nvPr/>
        </p:nvSpPr>
        <p:spPr>
          <a:xfrm>
            <a:off x="4170508" y="3969767"/>
            <a:ext cx="4510162" cy="453628"/>
          </a:xfrm>
          <a:prstGeom prst="rect">
            <a:avLst/>
          </a:prstGeom>
          <a:noFill/>
          <a:ln/>
        </p:spPr>
        <p:txBody>
          <a:bodyPr wrap="square" lIns="0" tIns="0" rIns="0" bIns="0" rtlCol="0" anchor="t"/>
          <a:lstStyle/>
          <a:p>
            <a:pPr marL="0" indent="0" algn="l">
              <a:lnSpc>
                <a:spcPts val="1750"/>
              </a:lnSpc>
              <a:buNone/>
            </a:pPr>
            <a:r>
              <a:rPr lang="en-US" sz="1100" b="1" dirty="0">
                <a:solidFill>
                  <a:srgbClr val="2C2926"/>
                </a:solidFill>
                <a:latin typeface="Inter" pitchFamily="34" charset="0"/>
                <a:ea typeface="Inter" pitchFamily="34" charset="-122"/>
                <a:cs typeface="Inter" pitchFamily="34" charset="-120"/>
              </a:rPr>
              <a:t>1 Thessalonians 5:11</a:t>
            </a:r>
            <a:r>
              <a:rPr lang="en-US" sz="1100" dirty="0">
                <a:solidFill>
                  <a:srgbClr val="2C2926"/>
                </a:solidFill>
                <a:latin typeface="Inter" pitchFamily="34" charset="0"/>
                <a:ea typeface="Inter" pitchFamily="34" charset="-122"/>
                <a:cs typeface="Inter" pitchFamily="34" charset="-120"/>
              </a:rPr>
              <a:t> — “Therefore encourage one another and build each other up, just as in fact you are doing."</a:t>
            </a:r>
            <a:endParaRPr lang="en-US" sz="1100" dirty="0"/>
          </a:p>
        </p:txBody>
      </p:sp>
      <p:sp>
        <p:nvSpPr>
          <p:cNvPr id="27" name="Shape 3">
            <a:extLst>
              <a:ext uri="{FF2B5EF4-FFF2-40B4-BE49-F238E27FC236}">
                <a16:creationId xmlns:a16="http://schemas.microsoft.com/office/drawing/2014/main" id="{5A7F01C4-94C3-0FF5-2D0C-42D90FC37E5A}"/>
              </a:ext>
            </a:extLst>
          </p:cNvPr>
          <p:cNvSpPr/>
          <p:nvPr/>
        </p:nvSpPr>
        <p:spPr>
          <a:xfrm>
            <a:off x="3957907" y="3810297"/>
            <a:ext cx="19050" cy="772567"/>
          </a:xfrm>
          <a:prstGeom prst="rect">
            <a:avLst/>
          </a:prstGeom>
          <a:solidFill>
            <a:srgbClr val="E7BF6A"/>
          </a:solidFill>
          <a:ln/>
        </p:spPr>
        <p:txBody>
          <a:bodyPr/>
          <a:lstStyle/>
          <a:p>
            <a:endParaRPr lang="en-GB"/>
          </a:p>
        </p:txBody>
      </p:sp>
      <p:sp>
        <p:nvSpPr>
          <p:cNvPr id="29" name="TextBox 28">
            <a:extLst>
              <a:ext uri="{FF2B5EF4-FFF2-40B4-BE49-F238E27FC236}">
                <a16:creationId xmlns:a16="http://schemas.microsoft.com/office/drawing/2014/main" id="{0FED2D32-B33A-8C41-E472-14459B11F712}"/>
              </a:ext>
            </a:extLst>
          </p:cNvPr>
          <p:cNvSpPr txBox="1"/>
          <p:nvPr/>
        </p:nvSpPr>
        <p:spPr>
          <a:xfrm>
            <a:off x="4068160" y="1371421"/>
            <a:ext cx="4612510" cy="1200329"/>
          </a:xfrm>
          <a:prstGeom prst="rect">
            <a:avLst/>
          </a:prstGeom>
          <a:noFill/>
        </p:spPr>
        <p:txBody>
          <a:bodyPr wrap="square">
            <a:spAutoFit/>
          </a:bodyPr>
          <a:lstStyle/>
          <a:p>
            <a:r>
              <a:rPr lang="en-GB" sz="1800" b="1" dirty="0"/>
              <a:t>18 And pray in the Spirit on all occasions with all kinds of prayers and requests. With this in mind, be alert and always keep on praying for all the Lord’s people. </a:t>
            </a:r>
            <a:endParaRPr lang="en-GB" sz="1800" dirty="0"/>
          </a:p>
        </p:txBody>
      </p:sp>
    </p:spTree>
    <p:extLst>
      <p:ext uri="{BB962C8B-B14F-4D97-AF65-F5344CB8AC3E}">
        <p14:creationId xmlns:p14="http://schemas.microsoft.com/office/powerpoint/2010/main" val="134356101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C417E58-BD26-ADF8-C62E-C69B12CE39A2}"/>
              </a:ext>
            </a:extLst>
          </p:cNvPr>
          <p:cNvSpPr/>
          <p:nvPr/>
        </p:nvSpPr>
        <p:spPr>
          <a:xfrm>
            <a:off x="8018585" y="4832252"/>
            <a:ext cx="1125415" cy="311248"/>
          </a:xfrm>
          <a:prstGeom prst="rect">
            <a:avLst/>
          </a:prstGeom>
          <a:solidFill>
            <a:srgbClr val="FAF8F5"/>
          </a:solidFill>
          <a:ln>
            <a:solidFill>
              <a:srgbClr val="FAF8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Put on full armor of God 1">
            <a:extLst>
              <a:ext uri="{FF2B5EF4-FFF2-40B4-BE49-F238E27FC236}">
                <a16:creationId xmlns:a16="http://schemas.microsoft.com/office/drawing/2014/main" id="{90414798-D90E-2E2E-9EFE-22E369B70907}"/>
              </a:ext>
            </a:extLst>
          </p:cNvPr>
          <p:cNvPicPr>
            <a:picLocks noChangeAspect="1"/>
          </p:cNvPicPr>
          <p:nvPr/>
        </p:nvPicPr>
        <p:blipFill>
          <a:blip r:embed="rId3"/>
          <a:stretch>
            <a:fillRect/>
          </a:stretch>
        </p:blipFill>
        <p:spPr>
          <a:xfrm>
            <a:off x="-1" y="-7033"/>
            <a:ext cx="9143999" cy="5143500"/>
          </a:xfrm>
          <a:prstGeom prst="rect">
            <a:avLst/>
          </a:prstGeom>
        </p:spPr>
      </p:pic>
      <p:sp>
        <p:nvSpPr>
          <p:cNvPr id="21" name="Text 0">
            <a:extLst>
              <a:ext uri="{FF2B5EF4-FFF2-40B4-BE49-F238E27FC236}">
                <a16:creationId xmlns:a16="http://schemas.microsoft.com/office/drawing/2014/main" id="{042456D0-547A-E319-35A3-8B66C308A3E8}"/>
              </a:ext>
            </a:extLst>
          </p:cNvPr>
          <p:cNvSpPr/>
          <p:nvPr/>
        </p:nvSpPr>
        <p:spPr>
          <a:xfrm>
            <a:off x="1125574" y="-1379"/>
            <a:ext cx="3544119" cy="442987"/>
          </a:xfrm>
          <a:prstGeom prst="rect">
            <a:avLst/>
          </a:prstGeom>
          <a:noFill/>
          <a:ln/>
        </p:spPr>
        <p:txBody>
          <a:bodyPr wrap="none" lIns="0" tIns="0" rIns="0" bIns="0" rtlCol="0" anchor="t"/>
          <a:lstStyle/>
          <a:p>
            <a:pPr marL="0" indent="0" algn="l">
              <a:lnSpc>
                <a:spcPts val="3450"/>
              </a:lnSpc>
              <a:buNone/>
            </a:pPr>
            <a:r>
              <a:rPr lang="en-US" sz="2750" b="1" dirty="0">
                <a:solidFill>
                  <a:schemeClr val="bg1"/>
                </a:solidFill>
                <a:latin typeface="Abadi" panose="020B0604020104020204" pitchFamily="34" charset="0"/>
                <a:ea typeface="Bricolage Grotesque Semi Bold" pitchFamily="34" charset="-122"/>
                <a:cs typeface="Biome" panose="020B0502040204020203" pitchFamily="34" charset="0"/>
              </a:rPr>
              <a:t>We are </a:t>
            </a:r>
            <a:r>
              <a:rPr lang="en-US" sz="2750" b="1" dirty="0" err="1">
                <a:solidFill>
                  <a:schemeClr val="bg1"/>
                </a:solidFill>
                <a:latin typeface="Abadi" panose="020B0604020104020204" pitchFamily="34" charset="0"/>
                <a:ea typeface="Bricolage Grotesque Semi Bold" pitchFamily="34" charset="-122"/>
                <a:cs typeface="Biome" panose="020B0502040204020203" pitchFamily="34" charset="0"/>
              </a:rPr>
              <a:t>armoured</a:t>
            </a:r>
            <a:r>
              <a:rPr lang="en-US" sz="2750" b="1" dirty="0">
                <a:solidFill>
                  <a:schemeClr val="bg1"/>
                </a:solidFill>
                <a:latin typeface="Abadi" panose="020B0604020104020204" pitchFamily="34" charset="0"/>
                <a:ea typeface="Bricolage Grotesque Semi Bold" pitchFamily="34" charset="-122"/>
                <a:cs typeface="Biome" panose="020B0502040204020203" pitchFamily="34" charset="0"/>
              </a:rPr>
              <a:t>, we are armed, we are allied</a:t>
            </a:r>
            <a:endParaRPr lang="en-US" sz="2750" b="1" dirty="0">
              <a:solidFill>
                <a:schemeClr val="bg1"/>
              </a:solidFill>
              <a:latin typeface="Abadi" panose="020B0604020104020204" pitchFamily="34" charset="0"/>
              <a:cs typeface="Biome" panose="020B0502040204020203" pitchFamily="34" charset="0"/>
            </a:endParaRPr>
          </a:p>
        </p:txBody>
      </p:sp>
    </p:spTree>
    <p:extLst>
      <p:ext uri="{BB962C8B-B14F-4D97-AF65-F5344CB8AC3E}">
        <p14:creationId xmlns:p14="http://schemas.microsoft.com/office/powerpoint/2010/main" val="226781801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2388A-DA28-5326-5CBF-85F991B5BE6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457D92E-D7F0-2A0B-46C4-F9D7C1AA0C84}"/>
              </a:ext>
            </a:extLst>
          </p:cNvPr>
          <p:cNvSpPr txBox="1"/>
          <p:nvPr/>
        </p:nvSpPr>
        <p:spPr>
          <a:xfrm>
            <a:off x="222445" y="316982"/>
            <a:ext cx="8516229" cy="4670894"/>
          </a:xfrm>
          <a:prstGeom prst="rect">
            <a:avLst/>
          </a:prstGeom>
          <a:noFill/>
        </p:spPr>
        <p:txBody>
          <a:bodyPr wrap="square">
            <a:spAutoFit/>
          </a:bodyPr>
          <a:lstStyle/>
          <a:p>
            <a:pPr algn="just">
              <a:lnSpc>
                <a:spcPct val="115000"/>
              </a:lnSpc>
              <a:spcAft>
                <a:spcPts val="800"/>
              </a:spcAft>
              <a:buNone/>
            </a:pPr>
            <a:r>
              <a:rPr lang="en-GB" sz="2600" b="1" u="sng" kern="100" dirty="0">
                <a:effectLst/>
                <a:latin typeface="Aptos" panose="020B0004020202020204" pitchFamily="34" charset="0"/>
                <a:ea typeface="Aptos" panose="020B0004020202020204" pitchFamily="34" charset="0"/>
                <a:cs typeface="Times New Roman" panose="02020603050405020304" pitchFamily="18" charset="0"/>
              </a:rPr>
              <a:t>Ephesians 6: </a:t>
            </a:r>
            <a:r>
              <a:rPr lang="en-GB" sz="2600" b="1" kern="100" dirty="0">
                <a:effectLst/>
                <a:latin typeface="Aptos" panose="020B0004020202020204" pitchFamily="34" charset="0"/>
                <a:ea typeface="Aptos" panose="020B0004020202020204" pitchFamily="34" charset="0"/>
                <a:cs typeface="Times New Roman" panose="02020603050405020304" pitchFamily="18" charset="0"/>
              </a:rPr>
              <a:t>10 Finally, be strong in the Lord and in his mighty power. 11 Put on the full armour of God, so that you can take your stand against the devil’s schemes. 12 For our struggle is not against flesh and blood, but against the rulers, against the authorities, against the powers of this dark world and against the spiritual forces of evil in the heavenly realms. 13 Therefore put on the full armour of God, so that when the day of evil comes, you may be able to stand your ground, and after you have done everything, to stand. </a:t>
            </a:r>
            <a:endParaRPr lang="en-GB" sz="2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8039569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00450" cy="5143500"/>
          </a:xfrm>
          <a:prstGeom prst="rect">
            <a:avLst/>
          </a:prstGeom>
        </p:spPr>
      </p:pic>
      <p:sp>
        <p:nvSpPr>
          <p:cNvPr id="3" name="Text 0"/>
          <p:cNvSpPr/>
          <p:nvPr/>
        </p:nvSpPr>
        <p:spPr>
          <a:xfrm>
            <a:off x="4443524" y="553385"/>
            <a:ext cx="3544119" cy="442987"/>
          </a:xfrm>
          <a:prstGeom prst="rect">
            <a:avLst/>
          </a:prstGeom>
          <a:noFill/>
          <a:ln/>
        </p:spPr>
        <p:txBody>
          <a:bodyPr wrap="none" lIns="0" tIns="0" rIns="0" bIns="0" rtlCol="0" anchor="t"/>
          <a:lstStyle/>
          <a:p>
            <a:pPr marL="0" indent="0" algn="l">
              <a:lnSpc>
                <a:spcPts val="3450"/>
              </a:lnSpc>
              <a:buNone/>
            </a:pPr>
            <a:r>
              <a:rPr lang="en-US" sz="2750" dirty="0">
                <a:latin typeface="Bricolage Grotesque Semi Bold" pitchFamily="34" charset="0"/>
                <a:ea typeface="Bricolage Grotesque Semi Bold" pitchFamily="34" charset="-122"/>
                <a:cs typeface="Bricolage Grotesque Semi Bold" pitchFamily="34" charset="-120"/>
              </a:rPr>
              <a:t>In the beginning…</a:t>
            </a:r>
            <a:endParaRPr lang="en-US" sz="2750" dirty="0"/>
          </a:p>
        </p:txBody>
      </p:sp>
      <p:sp>
        <p:nvSpPr>
          <p:cNvPr id="4" name="Shape 1"/>
          <p:cNvSpPr/>
          <p:nvPr/>
        </p:nvSpPr>
        <p:spPr>
          <a:xfrm>
            <a:off x="3925119" y="1138131"/>
            <a:ext cx="4853121" cy="1020467"/>
          </a:xfrm>
          <a:prstGeom prst="roundRect">
            <a:avLst>
              <a:gd name="adj" fmla="val 4652"/>
            </a:avLst>
          </a:prstGeom>
          <a:solidFill>
            <a:srgbClr val="FFFFFF"/>
          </a:solidFill>
          <a:ln w="4763">
            <a:solidFill>
              <a:srgbClr val="F8ECD3"/>
            </a:solidFill>
            <a:prstDash val="solid"/>
          </a:ln>
        </p:spPr>
        <p:txBody>
          <a:bodyPr/>
          <a:lstStyle/>
          <a:p>
            <a:endParaRPr lang="en-GB"/>
          </a:p>
        </p:txBody>
      </p:sp>
      <p:sp>
        <p:nvSpPr>
          <p:cNvPr id="5" name="Text 2"/>
          <p:cNvSpPr/>
          <p:nvPr/>
        </p:nvSpPr>
        <p:spPr>
          <a:xfrm>
            <a:off x="4071640" y="1284652"/>
            <a:ext cx="1772022" cy="221456"/>
          </a:xfrm>
          <a:prstGeom prst="rect">
            <a:avLst/>
          </a:prstGeom>
          <a:noFill/>
          <a:ln/>
        </p:spPr>
        <p:txBody>
          <a:bodyPr wrap="none" lIns="0" tIns="0" rIns="0" bIns="0" rtlCol="0" anchor="t"/>
          <a:lstStyle/>
          <a:p>
            <a:pPr marL="0" indent="0" algn="l">
              <a:lnSpc>
                <a:spcPts val="1700"/>
              </a:lnSpc>
              <a:buNone/>
            </a:pPr>
            <a:r>
              <a:rPr lang="en-US" dirty="0">
                <a:solidFill>
                  <a:srgbClr val="2C2926"/>
                </a:solidFill>
                <a:latin typeface="Bricolage Grotesque Semi Bold" pitchFamily="34" charset="0"/>
                <a:ea typeface="Bricolage Grotesque Semi Bold" pitchFamily="34" charset="-122"/>
                <a:cs typeface="Bricolage Grotesque Semi Bold" pitchFamily="34" charset="-120"/>
              </a:rPr>
              <a:t>Eden</a:t>
            </a:r>
            <a:endParaRPr lang="en-US" dirty="0"/>
          </a:p>
        </p:txBody>
      </p:sp>
      <p:sp>
        <p:nvSpPr>
          <p:cNvPr id="6" name="Text 3"/>
          <p:cNvSpPr/>
          <p:nvPr/>
        </p:nvSpPr>
        <p:spPr>
          <a:xfrm>
            <a:off x="4071640" y="1591164"/>
            <a:ext cx="4232210" cy="453628"/>
          </a:xfrm>
          <a:prstGeom prst="rect">
            <a:avLst/>
          </a:prstGeom>
          <a:noFill/>
          <a:ln/>
        </p:spPr>
        <p:txBody>
          <a:bodyPr wrap="square" lIns="0" tIns="0" rIns="0" bIns="0" rtlCol="0" anchor="t"/>
          <a:lstStyle/>
          <a:p>
            <a:pPr marL="0" indent="0" algn="l">
              <a:lnSpc>
                <a:spcPts val="1750"/>
              </a:lnSpc>
              <a:buNone/>
            </a:pPr>
            <a:r>
              <a:rPr lang="en-US" sz="1400" dirty="0">
                <a:solidFill>
                  <a:srgbClr val="2C2926"/>
                </a:solidFill>
                <a:latin typeface="Inter" pitchFamily="34" charset="0"/>
                <a:ea typeface="Inter" pitchFamily="34" charset="-122"/>
                <a:cs typeface="Inter" pitchFamily="34" charset="-120"/>
              </a:rPr>
              <a:t>Heaven and earth met — a perfect place</a:t>
            </a:r>
            <a:endParaRPr lang="en-US" sz="1400" dirty="0"/>
          </a:p>
        </p:txBody>
      </p:sp>
      <p:sp>
        <p:nvSpPr>
          <p:cNvPr id="7" name="Shape 4"/>
          <p:cNvSpPr/>
          <p:nvPr/>
        </p:nvSpPr>
        <p:spPr>
          <a:xfrm>
            <a:off x="3925118" y="2440491"/>
            <a:ext cx="4853122" cy="1003638"/>
          </a:xfrm>
          <a:prstGeom prst="roundRect">
            <a:avLst>
              <a:gd name="adj" fmla="val 4652"/>
            </a:avLst>
          </a:prstGeom>
          <a:solidFill>
            <a:srgbClr val="FFFFFF"/>
          </a:solidFill>
          <a:ln w="4763">
            <a:solidFill>
              <a:srgbClr val="F8ECD3"/>
            </a:solidFill>
            <a:prstDash val="solid"/>
          </a:ln>
        </p:spPr>
        <p:txBody>
          <a:bodyPr/>
          <a:lstStyle/>
          <a:p>
            <a:endParaRPr lang="en-GB"/>
          </a:p>
        </p:txBody>
      </p:sp>
      <p:sp>
        <p:nvSpPr>
          <p:cNvPr id="8" name="Text 5"/>
          <p:cNvSpPr/>
          <p:nvPr/>
        </p:nvSpPr>
        <p:spPr>
          <a:xfrm>
            <a:off x="4071639" y="2587012"/>
            <a:ext cx="3754504" cy="221456"/>
          </a:xfrm>
          <a:prstGeom prst="rect">
            <a:avLst/>
          </a:prstGeom>
          <a:noFill/>
          <a:ln/>
        </p:spPr>
        <p:txBody>
          <a:bodyPr wrap="none" lIns="0" tIns="0" rIns="0" bIns="0" rtlCol="0" anchor="t"/>
          <a:lstStyle/>
          <a:p>
            <a:pPr marL="0" indent="0" algn="l">
              <a:lnSpc>
                <a:spcPts val="1700"/>
              </a:lnSpc>
              <a:buNone/>
            </a:pPr>
            <a:r>
              <a:rPr lang="en-US" dirty="0">
                <a:solidFill>
                  <a:srgbClr val="2C2926"/>
                </a:solidFill>
                <a:latin typeface="Bricolage Grotesque Semi Bold" pitchFamily="34" charset="0"/>
                <a:ea typeface="Bricolage Grotesque Semi Bold" pitchFamily="34" charset="-122"/>
                <a:cs typeface="Bricolage Grotesque Semi Bold" pitchFamily="34" charset="-120"/>
              </a:rPr>
              <a:t>The Fall</a:t>
            </a:r>
            <a:endParaRPr lang="en-US" dirty="0"/>
          </a:p>
        </p:txBody>
      </p:sp>
      <p:sp>
        <p:nvSpPr>
          <p:cNvPr id="9" name="Text 6"/>
          <p:cNvSpPr/>
          <p:nvPr/>
        </p:nvSpPr>
        <p:spPr>
          <a:xfrm>
            <a:off x="4071639" y="2893524"/>
            <a:ext cx="4232234" cy="680442"/>
          </a:xfrm>
          <a:prstGeom prst="rect">
            <a:avLst/>
          </a:prstGeom>
          <a:noFill/>
          <a:ln/>
        </p:spPr>
        <p:txBody>
          <a:bodyPr wrap="square" lIns="0" tIns="0" rIns="0" bIns="0" rtlCol="0" anchor="t"/>
          <a:lstStyle/>
          <a:p>
            <a:pPr marL="0" indent="0" algn="l">
              <a:lnSpc>
                <a:spcPts val="1750"/>
              </a:lnSpc>
              <a:buNone/>
            </a:pPr>
            <a:r>
              <a:rPr lang="en-US" sz="1400" dirty="0">
                <a:solidFill>
                  <a:srgbClr val="2C2926"/>
                </a:solidFill>
                <a:latin typeface="Inter" pitchFamily="34" charset="0"/>
                <a:ea typeface="Inter" pitchFamily="34" charset="-122"/>
                <a:cs typeface="Inter" pitchFamily="34" charset="-120"/>
              </a:rPr>
              <a:t>Enemy tempted mankind into disobedience — cast out, separated from God</a:t>
            </a:r>
            <a:endParaRPr lang="en-US" sz="1400" dirty="0"/>
          </a:p>
        </p:txBody>
      </p:sp>
      <p:sp>
        <p:nvSpPr>
          <p:cNvPr id="10" name="Shape 7"/>
          <p:cNvSpPr/>
          <p:nvPr/>
        </p:nvSpPr>
        <p:spPr>
          <a:xfrm>
            <a:off x="3925119" y="3789925"/>
            <a:ext cx="4853121" cy="826368"/>
          </a:xfrm>
          <a:prstGeom prst="roundRect">
            <a:avLst>
              <a:gd name="adj" fmla="val 7205"/>
            </a:avLst>
          </a:prstGeom>
          <a:solidFill>
            <a:srgbClr val="FFFFFF"/>
          </a:solidFill>
          <a:ln w="4763">
            <a:solidFill>
              <a:srgbClr val="F8ECD3"/>
            </a:solidFill>
            <a:prstDash val="solid"/>
          </a:ln>
        </p:spPr>
        <p:txBody>
          <a:bodyPr/>
          <a:lstStyle/>
          <a:p>
            <a:endParaRPr lang="en-GB"/>
          </a:p>
        </p:txBody>
      </p:sp>
      <p:sp>
        <p:nvSpPr>
          <p:cNvPr id="11" name="Text 8"/>
          <p:cNvSpPr/>
          <p:nvPr/>
        </p:nvSpPr>
        <p:spPr>
          <a:xfrm>
            <a:off x="4071639" y="3936446"/>
            <a:ext cx="1820933" cy="221456"/>
          </a:xfrm>
          <a:prstGeom prst="rect">
            <a:avLst/>
          </a:prstGeom>
          <a:noFill/>
          <a:ln/>
        </p:spPr>
        <p:txBody>
          <a:bodyPr wrap="none" lIns="0" tIns="0" rIns="0" bIns="0" rtlCol="0" anchor="t"/>
          <a:lstStyle/>
          <a:p>
            <a:pPr marL="0" indent="0" algn="l">
              <a:lnSpc>
                <a:spcPts val="1700"/>
              </a:lnSpc>
              <a:buNone/>
            </a:pPr>
            <a:r>
              <a:rPr lang="en-US" dirty="0">
                <a:solidFill>
                  <a:srgbClr val="2C2926"/>
                </a:solidFill>
                <a:latin typeface="Bricolage Grotesque Semi Bold" pitchFamily="34" charset="0"/>
                <a:ea typeface="Bricolage Grotesque Semi Bold" pitchFamily="34" charset="-122"/>
                <a:cs typeface="Bricolage Grotesque Semi Bold" pitchFamily="34" charset="-120"/>
              </a:rPr>
              <a:t>Mankind Alone</a:t>
            </a:r>
            <a:endParaRPr lang="en-US" dirty="0"/>
          </a:p>
        </p:txBody>
      </p:sp>
      <p:sp>
        <p:nvSpPr>
          <p:cNvPr id="12" name="Text 9"/>
          <p:cNvSpPr/>
          <p:nvPr/>
        </p:nvSpPr>
        <p:spPr>
          <a:xfrm>
            <a:off x="4071639" y="4242958"/>
            <a:ext cx="4551989" cy="226814"/>
          </a:xfrm>
          <a:prstGeom prst="rect">
            <a:avLst/>
          </a:prstGeom>
          <a:noFill/>
          <a:ln/>
        </p:spPr>
        <p:txBody>
          <a:bodyPr wrap="none" lIns="0" tIns="0" rIns="0" bIns="0" rtlCol="0" anchor="t"/>
          <a:lstStyle/>
          <a:p>
            <a:pPr marL="0" indent="0" algn="l">
              <a:lnSpc>
                <a:spcPts val="1750"/>
              </a:lnSpc>
              <a:buNone/>
            </a:pPr>
            <a:r>
              <a:rPr lang="en-US" sz="1400" dirty="0">
                <a:solidFill>
                  <a:srgbClr val="2C2926"/>
                </a:solidFill>
                <a:latin typeface="Inter" pitchFamily="34" charset="0"/>
                <a:ea typeface="Inter" pitchFamily="34" charset="-122"/>
                <a:cs typeface="Inter" pitchFamily="34" charset="-120"/>
              </a:rPr>
              <a:t>We'd lose and be doomed — we cannot fight it</a:t>
            </a:r>
            <a:endParaRPr lang="en-US" sz="1400" dirty="0"/>
          </a:p>
        </p:txBody>
      </p:sp>
      <p:pic>
        <p:nvPicPr>
          <p:cNvPr id="15" name="Image 0" descr="preencoded.png">
            <a:extLst>
              <a:ext uri="{FF2B5EF4-FFF2-40B4-BE49-F238E27FC236}">
                <a16:creationId xmlns:a16="http://schemas.microsoft.com/office/drawing/2014/main" id="{0EBC61C4-7849-1B9C-BBE4-1D8C616DD326}"/>
              </a:ext>
            </a:extLst>
          </p:cNvPr>
          <p:cNvPicPr>
            <a:picLocks noChangeAspect="1"/>
          </p:cNvPicPr>
          <p:nvPr/>
        </p:nvPicPr>
        <p:blipFill>
          <a:blip r:embed="rId4"/>
          <a:stretch>
            <a:fillRect/>
          </a:stretch>
        </p:blipFill>
        <p:spPr>
          <a:xfrm>
            <a:off x="-3201" y="15262"/>
            <a:ext cx="3600450" cy="51435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0" name="Shape 4"/>
          <p:cNvSpPr/>
          <p:nvPr/>
        </p:nvSpPr>
        <p:spPr>
          <a:xfrm>
            <a:off x="472900" y="323557"/>
            <a:ext cx="8101357" cy="4346446"/>
          </a:xfrm>
          <a:prstGeom prst="roundRect">
            <a:avLst>
              <a:gd name="adj" fmla="val 11321"/>
            </a:avLst>
          </a:prstGeom>
          <a:solidFill>
            <a:srgbClr val="FFFFFF">
              <a:alpha val="95000"/>
            </a:srgbClr>
          </a:solidFill>
          <a:ln w="19050">
            <a:solidFill>
              <a:srgbClr val="F8ECD3"/>
            </a:solidFill>
            <a:prstDash val="solid"/>
          </a:ln>
        </p:spPr>
        <p:txBody>
          <a:bodyPr/>
          <a:lstStyle/>
          <a:p>
            <a:pPr lvl="1"/>
            <a:r>
              <a:rPr lang="en-GB" sz="2000" dirty="0">
                <a:solidFill>
                  <a:schemeClr val="bg1"/>
                </a:solidFill>
              </a:rPr>
              <a:t>	</a:t>
            </a:r>
            <a:r>
              <a:rPr lang="en-GB" sz="2000" b="1" dirty="0">
                <a:solidFill>
                  <a:schemeClr val="bg1"/>
                </a:solidFill>
              </a:rPr>
              <a:t>Isiah 59</a:t>
            </a:r>
            <a:endParaRPr lang="en-GB" sz="2000" dirty="0">
              <a:solidFill>
                <a:schemeClr val="bg1"/>
              </a:solidFill>
            </a:endParaRPr>
          </a:p>
          <a:p>
            <a:pPr lvl="1"/>
            <a:r>
              <a:rPr lang="en-GB" b="1" dirty="0">
                <a:solidFill>
                  <a:schemeClr val="bg1"/>
                </a:solidFill>
              </a:rPr>
              <a:t>15</a:t>
            </a:r>
            <a:r>
              <a:rPr lang="en-GB" dirty="0">
                <a:solidFill>
                  <a:schemeClr val="bg1"/>
                </a:solidFill>
              </a:rPr>
              <a:t> Truth is nowhere to be found,</a:t>
            </a:r>
            <a:br>
              <a:rPr lang="en-GB" dirty="0">
                <a:solidFill>
                  <a:schemeClr val="bg1"/>
                </a:solidFill>
              </a:rPr>
            </a:br>
            <a:r>
              <a:rPr lang="en-GB" dirty="0">
                <a:solidFill>
                  <a:schemeClr val="bg1"/>
                </a:solidFill>
              </a:rPr>
              <a:t>    and whoever shuns evil becomes a prey.</a:t>
            </a:r>
          </a:p>
          <a:p>
            <a:pPr lvl="1"/>
            <a:r>
              <a:rPr lang="en-GB" dirty="0">
                <a:solidFill>
                  <a:schemeClr val="bg1"/>
                </a:solidFill>
              </a:rPr>
              <a:t>The Lord looked and was displeased</a:t>
            </a:r>
            <a:br>
              <a:rPr lang="en-GB" dirty="0">
                <a:solidFill>
                  <a:schemeClr val="bg1"/>
                </a:solidFill>
              </a:rPr>
            </a:br>
            <a:r>
              <a:rPr lang="en-GB" dirty="0">
                <a:solidFill>
                  <a:schemeClr val="bg1"/>
                </a:solidFill>
              </a:rPr>
              <a:t>    that there was no justice.</a:t>
            </a:r>
            <a:br>
              <a:rPr lang="en-GB" dirty="0">
                <a:solidFill>
                  <a:schemeClr val="bg1"/>
                </a:solidFill>
              </a:rPr>
            </a:br>
            <a:r>
              <a:rPr lang="en-GB" b="1" dirty="0">
                <a:solidFill>
                  <a:schemeClr val="bg1"/>
                </a:solidFill>
              </a:rPr>
              <a:t>16 </a:t>
            </a:r>
            <a:r>
              <a:rPr lang="en-GB" dirty="0">
                <a:solidFill>
                  <a:schemeClr val="bg1"/>
                </a:solidFill>
              </a:rPr>
              <a:t>He saw that there was no one,</a:t>
            </a:r>
            <a:br>
              <a:rPr lang="en-GB" dirty="0">
                <a:solidFill>
                  <a:schemeClr val="bg1"/>
                </a:solidFill>
              </a:rPr>
            </a:br>
            <a:r>
              <a:rPr lang="en-GB" dirty="0">
                <a:solidFill>
                  <a:schemeClr val="bg1"/>
                </a:solidFill>
              </a:rPr>
              <a:t>    he was appalled that there was no one to intervene;</a:t>
            </a:r>
          </a:p>
          <a:p>
            <a:pPr lvl="1"/>
            <a:r>
              <a:rPr lang="en-GB" dirty="0">
                <a:solidFill>
                  <a:schemeClr val="bg1"/>
                </a:solidFill>
              </a:rPr>
              <a:t>    so his own arm achieved salvation for him,</a:t>
            </a:r>
            <a:br>
              <a:rPr lang="en-GB" dirty="0">
                <a:solidFill>
                  <a:schemeClr val="bg1"/>
                </a:solidFill>
              </a:rPr>
            </a:br>
            <a:r>
              <a:rPr lang="en-GB" dirty="0">
                <a:solidFill>
                  <a:schemeClr val="bg1"/>
                </a:solidFill>
              </a:rPr>
              <a:t>    and his own righteousness sustained him.</a:t>
            </a:r>
            <a:br>
              <a:rPr lang="en-GB" dirty="0">
                <a:solidFill>
                  <a:schemeClr val="bg1"/>
                </a:solidFill>
              </a:rPr>
            </a:br>
            <a:r>
              <a:rPr lang="en-GB" b="1" dirty="0">
                <a:solidFill>
                  <a:schemeClr val="bg1"/>
                </a:solidFill>
              </a:rPr>
              <a:t>17 </a:t>
            </a:r>
            <a:r>
              <a:rPr lang="en-GB" dirty="0">
                <a:solidFill>
                  <a:schemeClr val="bg1"/>
                </a:solidFill>
              </a:rPr>
              <a:t>He put on righteousness as his breastplate,</a:t>
            </a:r>
            <a:br>
              <a:rPr lang="en-GB" dirty="0">
                <a:solidFill>
                  <a:schemeClr val="bg1"/>
                </a:solidFill>
              </a:rPr>
            </a:br>
            <a:r>
              <a:rPr lang="en-GB" dirty="0">
                <a:solidFill>
                  <a:schemeClr val="bg1"/>
                </a:solidFill>
              </a:rPr>
              <a:t>    and the helmet of salvation on his head;</a:t>
            </a:r>
            <a:br>
              <a:rPr lang="en-GB" dirty="0">
                <a:solidFill>
                  <a:schemeClr val="bg1"/>
                </a:solidFill>
              </a:rPr>
            </a:br>
            <a:r>
              <a:rPr lang="en-GB" dirty="0">
                <a:solidFill>
                  <a:schemeClr val="bg1"/>
                </a:solidFill>
              </a:rPr>
              <a:t>    he put on the garments of vengeance</a:t>
            </a:r>
            <a:br>
              <a:rPr lang="en-GB" dirty="0">
                <a:solidFill>
                  <a:schemeClr val="bg1"/>
                </a:solidFill>
              </a:rPr>
            </a:br>
            <a:r>
              <a:rPr lang="en-GB" dirty="0">
                <a:solidFill>
                  <a:schemeClr val="bg1"/>
                </a:solidFill>
              </a:rPr>
              <a:t>    and wrapped himself in zeal as in a cloak.</a:t>
            </a:r>
          </a:p>
          <a:p>
            <a:pPr lvl="1"/>
            <a:endParaRPr lang="en-GB" dirty="0">
              <a:solidFill>
                <a:schemeClr val="bg1"/>
              </a:solidFill>
            </a:endParaRPr>
          </a:p>
        </p:txBody>
      </p:sp>
      <p:pic>
        <p:nvPicPr>
          <p:cNvPr id="21" name="Picture 20" descr="Wooden Cross PNGs for Free Download">
            <a:extLst>
              <a:ext uri="{FF2B5EF4-FFF2-40B4-BE49-F238E27FC236}">
                <a16:creationId xmlns:a16="http://schemas.microsoft.com/office/drawing/2014/main" id="{644BBB88-545B-BD66-4E51-8CF18BE8FA39}"/>
              </a:ext>
            </a:extLst>
          </p:cNvPr>
          <p:cNvPicPr>
            <a:picLocks noChangeAspect="1"/>
          </p:cNvPicPr>
          <p:nvPr/>
        </p:nvPicPr>
        <p:blipFill>
          <a:blip r:embed="rId3"/>
          <a:stretch>
            <a:fillRect/>
          </a:stretch>
        </p:blipFill>
        <p:spPr>
          <a:xfrm>
            <a:off x="5412691" y="473497"/>
            <a:ext cx="3805310" cy="3805310"/>
          </a:xfrm>
          <a:prstGeom prst="rect">
            <a:avLst/>
          </a:prstGeom>
        </p:spPr>
      </p:pic>
      <p:pic>
        <p:nvPicPr>
          <p:cNvPr id="8" name="Image 1" descr="preencoded.png"/>
          <p:cNvPicPr>
            <a:picLocks noChangeAspect="1"/>
          </p:cNvPicPr>
          <p:nvPr/>
        </p:nvPicPr>
        <p:blipFill>
          <a:blip r:embed="rId4"/>
          <a:stretch>
            <a:fillRect/>
          </a:stretch>
        </p:blipFill>
        <p:spPr>
          <a:xfrm>
            <a:off x="453850" y="323557"/>
            <a:ext cx="410057" cy="4346446"/>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2814280" y="183840"/>
            <a:ext cx="5380160" cy="858292"/>
          </a:xfrm>
          <a:prstGeom prst="rect">
            <a:avLst/>
          </a:prstGeom>
          <a:noFill/>
          <a:ln/>
        </p:spPr>
        <p:txBody>
          <a:bodyPr wrap="square" lIns="0" tIns="0" rIns="0" bIns="0" rtlCol="0" anchor="t"/>
          <a:lstStyle/>
          <a:p>
            <a:pPr marL="0" indent="0" algn="l">
              <a:lnSpc>
                <a:spcPts val="3350"/>
              </a:lnSpc>
              <a:buNone/>
            </a:pPr>
            <a:r>
              <a:rPr lang="en-US" sz="3600" dirty="0">
                <a:solidFill>
                  <a:srgbClr val="2C2926"/>
                </a:solidFill>
                <a:latin typeface="Bricolage Grotesque Semi Bold" pitchFamily="34" charset="0"/>
                <a:ea typeface="Bricolage Grotesque Semi Bold" pitchFamily="34" charset="-122"/>
                <a:cs typeface="Bricolage Grotesque Semi Bold" pitchFamily="34" charset="-120"/>
              </a:rPr>
              <a:t>How the War Ends</a:t>
            </a:r>
            <a:endParaRPr lang="en-US" sz="3600" dirty="0"/>
          </a:p>
        </p:txBody>
      </p:sp>
      <p:pic>
        <p:nvPicPr>
          <p:cNvPr id="12" name="Picture 11">
            <a:extLst>
              <a:ext uri="{FF2B5EF4-FFF2-40B4-BE49-F238E27FC236}">
                <a16:creationId xmlns:a16="http://schemas.microsoft.com/office/drawing/2014/main" id="{F6DF8332-EDB5-478D-430D-A4064326F542}"/>
              </a:ext>
            </a:extLst>
          </p:cNvPr>
          <p:cNvPicPr>
            <a:picLocks noChangeAspect="1"/>
          </p:cNvPicPr>
          <p:nvPr/>
        </p:nvPicPr>
        <p:blipFill>
          <a:blip r:embed="rId3"/>
          <a:srcRect t="27179" b="9965"/>
          <a:stretch>
            <a:fillRect/>
          </a:stretch>
        </p:blipFill>
        <p:spPr>
          <a:xfrm>
            <a:off x="5340647" y="1376426"/>
            <a:ext cx="3803353" cy="2390647"/>
          </a:xfrm>
          <a:prstGeom prst="rect">
            <a:avLst/>
          </a:prstGeom>
        </p:spPr>
      </p:pic>
      <p:sp>
        <p:nvSpPr>
          <p:cNvPr id="14" name="TextBox 13">
            <a:extLst>
              <a:ext uri="{FF2B5EF4-FFF2-40B4-BE49-F238E27FC236}">
                <a16:creationId xmlns:a16="http://schemas.microsoft.com/office/drawing/2014/main" id="{DDFA4F31-3116-027F-D4D9-BCE12B9849A8}"/>
              </a:ext>
            </a:extLst>
          </p:cNvPr>
          <p:cNvSpPr txBox="1"/>
          <p:nvPr/>
        </p:nvSpPr>
        <p:spPr>
          <a:xfrm>
            <a:off x="176380" y="612986"/>
            <a:ext cx="5275800" cy="4616648"/>
          </a:xfrm>
          <a:prstGeom prst="rect">
            <a:avLst/>
          </a:prstGeom>
          <a:solidFill>
            <a:srgbClr val="E7CBAB"/>
          </a:solidFill>
        </p:spPr>
        <p:txBody>
          <a:bodyPr wrap="square">
            <a:spAutoFit/>
          </a:bodyPr>
          <a:lstStyle/>
          <a:p>
            <a:pPr algn="l">
              <a:buNone/>
            </a:pPr>
            <a:r>
              <a:rPr lang="en-GB" b="1" i="0" baseline="30000" dirty="0">
                <a:solidFill>
                  <a:srgbClr val="000000"/>
                </a:solidFill>
                <a:effectLst/>
                <a:latin typeface="system-ui"/>
              </a:rPr>
              <a:t>11 </a:t>
            </a:r>
            <a:r>
              <a:rPr lang="en-GB" b="1" i="0" dirty="0">
                <a:solidFill>
                  <a:srgbClr val="000000"/>
                </a:solidFill>
                <a:effectLst/>
                <a:latin typeface="system-ui"/>
              </a:rPr>
              <a:t>I saw heaven standing open and there before me was a white horse, whose rider is called Faithful and True. With justice he judges and wages war. </a:t>
            </a:r>
            <a:r>
              <a:rPr lang="en-GB" b="1" i="0" baseline="30000" dirty="0">
                <a:solidFill>
                  <a:srgbClr val="000000"/>
                </a:solidFill>
                <a:effectLst/>
                <a:latin typeface="system-ui"/>
              </a:rPr>
              <a:t>12 </a:t>
            </a:r>
            <a:r>
              <a:rPr lang="en-GB" b="1" i="0" dirty="0">
                <a:solidFill>
                  <a:srgbClr val="000000"/>
                </a:solidFill>
                <a:effectLst/>
                <a:latin typeface="system-ui"/>
              </a:rPr>
              <a:t>His eyes are like blazing fire, and on his head are many crowns. He has a name written on him that no one knows but he himself.</a:t>
            </a:r>
            <a:r>
              <a:rPr lang="en-GB" b="0" i="0" dirty="0">
                <a:solidFill>
                  <a:srgbClr val="000000"/>
                </a:solidFill>
                <a:effectLst/>
                <a:latin typeface="system-ui"/>
              </a:rPr>
              <a:t> </a:t>
            </a:r>
            <a:r>
              <a:rPr lang="en-GB" b="1" i="0" baseline="30000" dirty="0">
                <a:solidFill>
                  <a:srgbClr val="000000"/>
                </a:solidFill>
                <a:effectLst/>
                <a:latin typeface="system-ui"/>
              </a:rPr>
              <a:t>13 </a:t>
            </a:r>
            <a:r>
              <a:rPr lang="en-GB" b="0" i="0" dirty="0">
                <a:solidFill>
                  <a:srgbClr val="000000"/>
                </a:solidFill>
                <a:effectLst/>
                <a:latin typeface="system-ui"/>
              </a:rPr>
              <a:t>He is dressed in a robe dipped in blood, and his name is the Word of God. </a:t>
            </a:r>
            <a:r>
              <a:rPr lang="en-GB" b="1" i="0" baseline="30000" dirty="0">
                <a:solidFill>
                  <a:srgbClr val="000000"/>
                </a:solidFill>
                <a:effectLst/>
                <a:latin typeface="system-ui"/>
              </a:rPr>
              <a:t>14 </a:t>
            </a:r>
            <a:r>
              <a:rPr lang="en-GB" b="0" i="0" dirty="0">
                <a:solidFill>
                  <a:srgbClr val="000000"/>
                </a:solidFill>
                <a:effectLst/>
                <a:latin typeface="system-ui"/>
              </a:rPr>
              <a:t>The armies of heaven were following him, riding on white horses and dressed in fine linen, white and clean. </a:t>
            </a:r>
            <a:r>
              <a:rPr lang="en-GB" b="1" i="0" baseline="30000" dirty="0">
                <a:solidFill>
                  <a:srgbClr val="000000"/>
                </a:solidFill>
                <a:effectLst/>
                <a:latin typeface="system-ui"/>
              </a:rPr>
              <a:t>15 </a:t>
            </a:r>
            <a:r>
              <a:rPr lang="en-GB" b="1" i="0" dirty="0">
                <a:solidFill>
                  <a:srgbClr val="000000"/>
                </a:solidFill>
                <a:effectLst/>
                <a:latin typeface="system-ui"/>
              </a:rPr>
              <a:t>Coming out of his mouth is a sharp sword with which to strike down the nations. “He will rule them with an iron </a:t>
            </a:r>
            <a:r>
              <a:rPr lang="en-GB" b="1" i="0" dirty="0" err="1">
                <a:solidFill>
                  <a:srgbClr val="000000"/>
                </a:solidFill>
                <a:effectLst/>
                <a:latin typeface="system-ui"/>
              </a:rPr>
              <a:t>scepter</a:t>
            </a:r>
            <a:r>
              <a:rPr lang="en-GB" b="1" i="0" dirty="0">
                <a:solidFill>
                  <a:srgbClr val="000000"/>
                </a:solidFill>
                <a:effectLst/>
                <a:latin typeface="system-ui"/>
              </a:rPr>
              <a:t>.”</a:t>
            </a:r>
            <a:r>
              <a:rPr lang="en-GB" b="1" i="0" baseline="30000" dirty="0">
                <a:solidFill>
                  <a:srgbClr val="000000"/>
                </a:solidFill>
                <a:effectLst/>
                <a:latin typeface="system-ui"/>
              </a:rPr>
              <a:t>[</a:t>
            </a:r>
            <a:r>
              <a:rPr lang="en-GB" b="1" i="0" baseline="30000" dirty="0">
                <a:solidFill>
                  <a:srgbClr val="4A4A4A"/>
                </a:solidFill>
                <a:effectLst/>
                <a:latin typeface="system-ui"/>
                <a:hlinkClick r:id="rId4" tooltip="See footnote a"/>
              </a:rPr>
              <a:t>a</a:t>
            </a:r>
            <a:r>
              <a:rPr lang="en-GB" b="1" i="0" baseline="30000" dirty="0">
                <a:solidFill>
                  <a:srgbClr val="000000"/>
                </a:solidFill>
                <a:effectLst/>
                <a:latin typeface="system-ui"/>
              </a:rPr>
              <a:t>]</a:t>
            </a:r>
            <a:r>
              <a:rPr lang="en-GB" b="1" i="0" dirty="0">
                <a:solidFill>
                  <a:srgbClr val="000000"/>
                </a:solidFill>
                <a:effectLst/>
                <a:latin typeface="system-ui"/>
              </a:rPr>
              <a:t> He treads the winepress of the fury of the wrath of God Almighty. </a:t>
            </a:r>
            <a:r>
              <a:rPr lang="en-GB" b="1" i="0" baseline="30000" dirty="0">
                <a:solidFill>
                  <a:srgbClr val="000000"/>
                </a:solidFill>
                <a:effectLst/>
                <a:latin typeface="system-ui"/>
              </a:rPr>
              <a:t>16 </a:t>
            </a:r>
            <a:r>
              <a:rPr lang="en-GB" b="1" i="0" dirty="0">
                <a:solidFill>
                  <a:srgbClr val="000000"/>
                </a:solidFill>
                <a:effectLst/>
                <a:latin typeface="system-ui"/>
              </a:rPr>
              <a:t>On his robe and on his thigh he has this name written:</a:t>
            </a:r>
          </a:p>
          <a:p>
            <a:pPr algn="ctr">
              <a:buNone/>
            </a:pPr>
            <a:r>
              <a:rPr lang="en-GB" sz="2400" b="1" i="0" cap="small" dirty="0">
                <a:solidFill>
                  <a:srgbClr val="000000"/>
                </a:solidFill>
                <a:effectLst/>
                <a:latin typeface="system-ui"/>
              </a:rPr>
              <a:t>king of kings and lord of lords</a:t>
            </a:r>
            <a:r>
              <a:rPr lang="en-GB" sz="2400" b="1" i="0" dirty="0">
                <a:solidFill>
                  <a:srgbClr val="000000"/>
                </a:solidFill>
                <a:effectLst/>
                <a:latin typeface="system-ui"/>
              </a:rPr>
              <a:t>.</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6CDF1-13EB-C0E4-9BEE-87E921447A3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A872199-1776-8702-AB72-DC6EBECD892B}"/>
              </a:ext>
            </a:extLst>
          </p:cNvPr>
          <p:cNvSpPr txBox="1"/>
          <p:nvPr/>
        </p:nvSpPr>
        <p:spPr>
          <a:xfrm>
            <a:off x="222445" y="791544"/>
            <a:ext cx="8516229" cy="4154984"/>
          </a:xfrm>
          <a:prstGeom prst="rect">
            <a:avLst/>
          </a:prstGeom>
          <a:noFill/>
        </p:spPr>
        <p:txBody>
          <a:bodyPr wrap="square">
            <a:spAutoFit/>
          </a:bodyPr>
          <a:lstStyle/>
          <a:p>
            <a:r>
              <a:rPr lang="en-GB" sz="2400" b="1" dirty="0"/>
              <a:t>14 Stand firm then, with the belt of truth buckled around your waist, with the breastplate of righteousness in place, 15 and with your feet fitted with the readiness that comes from the gospel of peace. 16 In addition to all this, take up the shield of faith, with which you can extinguish all the flaming arrows of the evil one. 17 Take the helmet of salvation and the sword of the Spirit, which is the word of God.</a:t>
            </a:r>
            <a:endParaRPr lang="en-GB" sz="2400" dirty="0"/>
          </a:p>
          <a:p>
            <a:r>
              <a:rPr lang="en-GB" sz="2400" b="1" dirty="0"/>
              <a:t>18 And pray in the Spirit on all occasions with all kinds of prayers and requests. With this in mind, be alert and always keep on praying for all the Lord’s people. </a:t>
            </a:r>
            <a:endParaRPr lang="en-GB" sz="2400" dirty="0"/>
          </a:p>
        </p:txBody>
      </p:sp>
    </p:spTree>
    <p:extLst>
      <p:ext uri="{BB962C8B-B14F-4D97-AF65-F5344CB8AC3E}">
        <p14:creationId xmlns:p14="http://schemas.microsoft.com/office/powerpoint/2010/main" val="21760100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64197" y="125942"/>
            <a:ext cx="3544119" cy="442987"/>
          </a:xfrm>
          <a:prstGeom prst="rect">
            <a:avLst/>
          </a:prstGeom>
          <a:noFill/>
          <a:ln/>
        </p:spPr>
        <p:txBody>
          <a:bodyPr wrap="none" lIns="0" tIns="0" rIns="0" bIns="0" rtlCol="0" anchor="t"/>
          <a:lstStyle/>
          <a:p>
            <a:pPr marL="0" indent="0" algn="l">
              <a:lnSpc>
                <a:spcPts val="3450"/>
              </a:lnSpc>
              <a:buNone/>
            </a:pPr>
            <a:r>
              <a:rPr lang="en-US" sz="2750" b="1" dirty="0">
                <a:latin typeface="Abadi" panose="020B0604020104020204" pitchFamily="34" charset="0"/>
                <a:ea typeface="Bricolage Grotesque Semi Bold" pitchFamily="34" charset="-122"/>
                <a:cs typeface="Biome" panose="020B0502040204020203" pitchFamily="34" charset="0"/>
              </a:rPr>
              <a:t>We are </a:t>
            </a:r>
            <a:r>
              <a:rPr lang="en-US" sz="2750" b="1" dirty="0" err="1">
                <a:latin typeface="Abadi" panose="020B0604020104020204" pitchFamily="34" charset="0"/>
                <a:ea typeface="Bricolage Grotesque Semi Bold" pitchFamily="34" charset="-122"/>
                <a:cs typeface="Biome" panose="020B0502040204020203" pitchFamily="34" charset="0"/>
              </a:rPr>
              <a:t>armoured</a:t>
            </a:r>
            <a:r>
              <a:rPr lang="en-US" sz="2750" dirty="0">
                <a:solidFill>
                  <a:srgbClr val="2C2926"/>
                </a:solidFill>
                <a:latin typeface="Abadi" panose="020B0604020104020204" pitchFamily="34" charset="0"/>
                <a:ea typeface="Bricolage Grotesque Semi Bold" pitchFamily="34" charset="-122"/>
                <a:cs typeface="Biome" panose="020B0502040204020203" pitchFamily="34" charset="0"/>
              </a:rPr>
              <a:t>, </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armed, we are allied</a:t>
            </a:r>
            <a:endParaRPr lang="en-US" sz="2750" dirty="0">
              <a:solidFill>
                <a:schemeClr val="bg2">
                  <a:lumMod val="20000"/>
                  <a:lumOff val="80000"/>
                </a:schemeClr>
              </a:solidFill>
              <a:latin typeface="Abadi" panose="020B0604020104020204" pitchFamily="34" charset="0"/>
              <a:cs typeface="Biome" panose="020B0502040204020203" pitchFamily="34" charset="0"/>
            </a:endParaRPr>
          </a:p>
        </p:txBody>
      </p:sp>
      <p:sp>
        <p:nvSpPr>
          <p:cNvPr id="24" name="TextBox 23">
            <a:extLst>
              <a:ext uri="{FF2B5EF4-FFF2-40B4-BE49-F238E27FC236}">
                <a16:creationId xmlns:a16="http://schemas.microsoft.com/office/drawing/2014/main" id="{E1998CE7-9044-D48A-0BF4-D554C1EF713E}"/>
              </a:ext>
            </a:extLst>
          </p:cNvPr>
          <p:cNvSpPr txBox="1"/>
          <p:nvPr/>
        </p:nvSpPr>
        <p:spPr>
          <a:xfrm>
            <a:off x="365858" y="1247359"/>
            <a:ext cx="8389342" cy="710900"/>
          </a:xfrm>
          <a:prstGeom prst="rect">
            <a:avLst/>
          </a:prstGeom>
          <a:noFill/>
        </p:spPr>
        <p:txBody>
          <a:bodyPr wrap="square">
            <a:spAutoFit/>
          </a:bodyPr>
          <a:lstStyle/>
          <a:p>
            <a:pPr>
              <a:lnSpc>
                <a:spcPct val="115000"/>
              </a:lnSpc>
              <a:spcAft>
                <a:spcPts val="800"/>
              </a:spcAft>
              <a:buNone/>
            </a:pPr>
            <a:r>
              <a:rPr lang="en-GB" b="1" i="1" kern="100" dirty="0">
                <a:effectLst/>
                <a:latin typeface="Aptos" panose="020B0004020202020204" pitchFamily="34" charset="0"/>
                <a:ea typeface="Aptos" panose="020B0004020202020204" pitchFamily="34" charset="0"/>
                <a:cs typeface="Times New Roman" panose="02020603050405020304" pitchFamily="18" charset="0"/>
              </a:rPr>
              <a:t>Romans 13 v 12 </a:t>
            </a:r>
            <a:r>
              <a:rPr lang="en-GB" i="1" dirty="0"/>
              <a:t>The night is nearly over; the day is almost here. So let us put aside the deeds of darkness and put on the </a:t>
            </a:r>
            <a:r>
              <a:rPr lang="en-GB" i="1" dirty="0" err="1"/>
              <a:t>armor</a:t>
            </a:r>
            <a:r>
              <a:rPr lang="en-GB" i="1" dirty="0"/>
              <a:t> of light.</a:t>
            </a:r>
            <a:endParaRPr lang="en-GB" i="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1C5945E1-8495-6596-F9AB-A84E927A60D8}"/>
              </a:ext>
            </a:extLst>
          </p:cNvPr>
          <p:cNvSpPr txBox="1"/>
          <p:nvPr/>
        </p:nvSpPr>
        <p:spPr>
          <a:xfrm>
            <a:off x="364197" y="2279828"/>
            <a:ext cx="8610992" cy="713722"/>
          </a:xfrm>
          <a:prstGeom prst="rect">
            <a:avLst/>
          </a:prstGeom>
          <a:noFill/>
        </p:spPr>
        <p:txBody>
          <a:bodyPr wrap="square">
            <a:spAutoFit/>
          </a:bodyPr>
          <a:lstStyle/>
          <a:p>
            <a:pPr>
              <a:lnSpc>
                <a:spcPct val="115000"/>
              </a:lnSpc>
              <a:spcAft>
                <a:spcPts val="800"/>
              </a:spcAft>
              <a:buNone/>
            </a:pPr>
            <a:r>
              <a:rPr lang="en-GB" sz="1800" b="1" i="1" kern="100" dirty="0">
                <a:effectLst/>
                <a:latin typeface="Aptos" panose="020B0004020202020204" pitchFamily="34" charset="0"/>
                <a:ea typeface="Aptos" panose="020B0004020202020204" pitchFamily="34" charset="0"/>
                <a:cs typeface="Times New Roman" panose="02020603050405020304" pitchFamily="18" charset="0"/>
              </a:rPr>
              <a:t>2 Corinthians 6 v 7</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t>
            </a:r>
            <a:r>
              <a:rPr lang="en-GB" b="1" i="1" kern="100" dirty="0">
                <a:latin typeface="Aptos" panose="020B0004020202020204" pitchFamily="34" charset="0"/>
                <a:ea typeface="Aptos" panose="020B0004020202020204" pitchFamily="34" charset="0"/>
                <a:cs typeface="Times New Roman" panose="02020603050405020304" pitchFamily="18" charset="0"/>
              </a:rPr>
              <a:t> </a:t>
            </a:r>
            <a:r>
              <a:rPr lang="en-GB" i="1" dirty="0"/>
              <a:t>in truthful speech and in the power of God; with weapons of righteousness in the right hand and in the left</a:t>
            </a:r>
            <a:endParaRPr lang="en-GB" sz="1800" i="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43886817-0551-268E-C283-9E8384FB2944}"/>
              </a:ext>
            </a:extLst>
          </p:cNvPr>
          <p:cNvSpPr txBox="1"/>
          <p:nvPr/>
        </p:nvSpPr>
        <p:spPr>
          <a:xfrm>
            <a:off x="364197" y="3224737"/>
            <a:ext cx="8758703" cy="1200329"/>
          </a:xfrm>
          <a:prstGeom prst="rect">
            <a:avLst/>
          </a:prstGeom>
          <a:noFill/>
        </p:spPr>
        <p:txBody>
          <a:bodyPr wrap="square">
            <a:spAutoFit/>
          </a:bodyPr>
          <a:lstStyle/>
          <a:p>
            <a:r>
              <a:rPr lang="en-GB" b="1" i="1" dirty="0"/>
              <a:t>2 Corinthians 10:3-4</a:t>
            </a:r>
          </a:p>
          <a:p>
            <a:r>
              <a:rPr lang="en-GB" b="1" i="1" baseline="30000" dirty="0"/>
              <a:t>3 </a:t>
            </a:r>
            <a:r>
              <a:rPr lang="en-GB" i="1" dirty="0"/>
              <a:t>For though we live in the world, we do not wage war as the world does. </a:t>
            </a:r>
            <a:r>
              <a:rPr lang="en-GB" b="1" i="1" baseline="30000" dirty="0"/>
              <a:t>4 </a:t>
            </a:r>
            <a:r>
              <a:rPr lang="en-GB" i="1" dirty="0"/>
              <a:t>The weapons we fight with are not the weapons of the world. On the contrary, they have divine power to demolish strongholds.</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4" name="Shape 4">
            <a:extLst>
              <a:ext uri="{FF2B5EF4-FFF2-40B4-BE49-F238E27FC236}">
                <a16:creationId xmlns:a16="http://schemas.microsoft.com/office/drawing/2014/main" id="{F65212B1-0222-6CC7-5E08-4587A3C8A46B}"/>
              </a:ext>
            </a:extLst>
          </p:cNvPr>
          <p:cNvSpPr/>
          <p:nvPr/>
        </p:nvSpPr>
        <p:spPr>
          <a:xfrm>
            <a:off x="383247" y="2527503"/>
            <a:ext cx="3119661" cy="1454188"/>
          </a:xfrm>
          <a:prstGeom prst="roundRect">
            <a:avLst>
              <a:gd name="adj" fmla="val 9371"/>
            </a:avLst>
          </a:prstGeom>
          <a:solidFill>
            <a:srgbClr val="FFFFFF">
              <a:alpha val="95000"/>
            </a:srgbClr>
          </a:solidFill>
          <a:ln w="14288">
            <a:solidFill>
              <a:srgbClr val="F8ECD3"/>
            </a:solidFill>
            <a:prstDash val="solid"/>
          </a:ln>
        </p:spPr>
        <p:txBody>
          <a:bodyPr/>
          <a:lstStyle/>
          <a:p>
            <a:endParaRPr lang="en-GB"/>
          </a:p>
        </p:txBody>
      </p:sp>
      <p:sp>
        <p:nvSpPr>
          <p:cNvPr id="23" name="Shape 6">
            <a:extLst>
              <a:ext uri="{FF2B5EF4-FFF2-40B4-BE49-F238E27FC236}">
                <a16:creationId xmlns:a16="http://schemas.microsoft.com/office/drawing/2014/main" id="{55A60727-317A-DBF0-B947-A9C0966E648F}"/>
              </a:ext>
            </a:extLst>
          </p:cNvPr>
          <p:cNvSpPr/>
          <p:nvPr/>
        </p:nvSpPr>
        <p:spPr>
          <a:xfrm>
            <a:off x="496119" y="1955554"/>
            <a:ext cx="2420701" cy="442987"/>
          </a:xfrm>
          <a:prstGeom prst="roundRect">
            <a:avLst>
              <a:gd name="adj" fmla="val 4652"/>
            </a:avLst>
          </a:prstGeom>
          <a:solidFill>
            <a:srgbClr val="FFFFFF"/>
          </a:solidFill>
          <a:ln w="4763">
            <a:solidFill>
              <a:srgbClr val="F8ECD3"/>
            </a:solidFill>
            <a:prstDash val="solid"/>
          </a:ln>
        </p:spPr>
        <p:txBody>
          <a:bodyPr/>
          <a:lstStyle/>
          <a:p>
            <a:endParaRPr lang="en-GB"/>
          </a:p>
        </p:txBody>
      </p:sp>
      <p:sp>
        <p:nvSpPr>
          <p:cNvPr id="5" name="Text 2"/>
          <p:cNvSpPr/>
          <p:nvPr/>
        </p:nvSpPr>
        <p:spPr>
          <a:xfrm>
            <a:off x="570447" y="1974618"/>
            <a:ext cx="2628230" cy="442987"/>
          </a:xfrm>
          <a:prstGeom prst="rect">
            <a:avLst/>
          </a:prstGeom>
          <a:noFill/>
          <a:ln/>
        </p:spPr>
        <p:txBody>
          <a:bodyPr wrap="none" lIns="0" tIns="0" rIns="0" bIns="0" rtlCol="0" anchor="t"/>
          <a:lstStyle/>
          <a:p>
            <a:pPr marL="0" indent="0" algn="l">
              <a:lnSpc>
                <a:spcPts val="3450"/>
              </a:lnSpc>
              <a:buNone/>
            </a:pPr>
            <a:r>
              <a:rPr lang="en-US" sz="2750" dirty="0">
                <a:solidFill>
                  <a:schemeClr val="bg1"/>
                </a:solidFill>
                <a:latin typeface="Bricolage Grotesque Semi Bold" pitchFamily="34" charset="0"/>
                <a:ea typeface="Bricolage Grotesque Semi Bold" pitchFamily="34" charset="-122"/>
                <a:cs typeface="Bricolage Grotesque Semi Bold" pitchFamily="34" charset="-120"/>
              </a:rPr>
              <a:t>Belt of Truth</a:t>
            </a:r>
            <a:endParaRPr lang="en-US" sz="2750" dirty="0">
              <a:solidFill>
                <a:schemeClr val="bg1"/>
              </a:solidFill>
            </a:endParaRPr>
          </a:p>
        </p:txBody>
      </p:sp>
      <p:sp>
        <p:nvSpPr>
          <p:cNvPr id="6" name="Text 3"/>
          <p:cNvSpPr/>
          <p:nvPr/>
        </p:nvSpPr>
        <p:spPr>
          <a:xfrm>
            <a:off x="570447" y="2652775"/>
            <a:ext cx="2932461" cy="2095723"/>
          </a:xfrm>
          <a:prstGeom prst="rect">
            <a:avLst/>
          </a:prstGeom>
          <a:noFill/>
          <a:ln/>
        </p:spPr>
        <p:txBody>
          <a:bodyPr wrap="none" lIns="0" tIns="0" rIns="0" bIns="0" rtlCol="0" anchor="t"/>
          <a:lstStyle/>
          <a:p>
            <a:r>
              <a:rPr lang="en-GB" sz="2000" i="1" dirty="0">
                <a:solidFill>
                  <a:schemeClr val="bg1"/>
                </a:solidFill>
              </a:rPr>
              <a:t>John 14:6</a:t>
            </a:r>
          </a:p>
          <a:p>
            <a:r>
              <a:rPr lang="en-GB" sz="2000" i="1" dirty="0">
                <a:solidFill>
                  <a:schemeClr val="bg1"/>
                </a:solidFill>
              </a:rPr>
              <a:t>Jesus answered, “I am </a:t>
            </a:r>
          </a:p>
          <a:p>
            <a:r>
              <a:rPr lang="en-GB" sz="2000" i="1" dirty="0">
                <a:solidFill>
                  <a:schemeClr val="bg1"/>
                </a:solidFill>
              </a:rPr>
              <a:t>the way and the truth </a:t>
            </a:r>
          </a:p>
          <a:p>
            <a:r>
              <a:rPr lang="en-GB" sz="2000" i="1" dirty="0">
                <a:solidFill>
                  <a:schemeClr val="bg1"/>
                </a:solidFill>
              </a:rPr>
              <a:t>and the life. </a:t>
            </a:r>
          </a:p>
        </p:txBody>
      </p:sp>
      <p:pic>
        <p:nvPicPr>
          <p:cNvPr id="10" name="Image 2" descr="preencoded.png"/>
          <p:cNvPicPr>
            <a:picLocks noChangeAspect="1"/>
          </p:cNvPicPr>
          <p:nvPr/>
        </p:nvPicPr>
        <p:blipFill>
          <a:blip r:embed="rId3"/>
          <a:stretch>
            <a:fillRect/>
          </a:stretch>
        </p:blipFill>
        <p:spPr>
          <a:xfrm>
            <a:off x="364197" y="2687116"/>
            <a:ext cx="38100" cy="854943"/>
          </a:xfrm>
          <a:prstGeom prst="rect">
            <a:avLst/>
          </a:prstGeom>
        </p:spPr>
      </p:pic>
      <p:sp>
        <p:nvSpPr>
          <p:cNvPr id="13" name="Rectangle 12">
            <a:extLst>
              <a:ext uri="{FF2B5EF4-FFF2-40B4-BE49-F238E27FC236}">
                <a16:creationId xmlns:a16="http://schemas.microsoft.com/office/drawing/2014/main" id="{AD049376-F237-7C3F-7696-B45A063645FC}"/>
              </a:ext>
            </a:extLst>
          </p:cNvPr>
          <p:cNvSpPr/>
          <p:nvPr/>
        </p:nvSpPr>
        <p:spPr>
          <a:xfrm>
            <a:off x="8018585" y="4832252"/>
            <a:ext cx="1125415" cy="311248"/>
          </a:xfrm>
          <a:prstGeom prst="rect">
            <a:avLst/>
          </a:prstGeom>
          <a:solidFill>
            <a:srgbClr val="FAF8F5"/>
          </a:solidFill>
          <a:ln>
            <a:solidFill>
              <a:srgbClr val="FAF8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D3162B1B-F556-51D5-6CD4-87239FD83488}"/>
              </a:ext>
            </a:extLst>
          </p:cNvPr>
          <p:cNvPicPr>
            <a:picLocks noChangeAspect="1"/>
          </p:cNvPicPr>
          <p:nvPr/>
        </p:nvPicPr>
        <p:blipFill>
          <a:blip r:embed="rId4"/>
          <a:stretch>
            <a:fillRect/>
          </a:stretch>
        </p:blipFill>
        <p:spPr>
          <a:xfrm>
            <a:off x="4294207" y="643078"/>
            <a:ext cx="4962965" cy="4500421"/>
          </a:xfrm>
          <a:prstGeom prst="rect">
            <a:avLst/>
          </a:prstGeom>
        </p:spPr>
      </p:pic>
      <p:sp>
        <p:nvSpPr>
          <p:cNvPr id="22" name="Text 0">
            <a:extLst>
              <a:ext uri="{FF2B5EF4-FFF2-40B4-BE49-F238E27FC236}">
                <a16:creationId xmlns:a16="http://schemas.microsoft.com/office/drawing/2014/main" id="{B7D7D62E-44A1-6642-D277-99BA8801B2A7}"/>
              </a:ext>
            </a:extLst>
          </p:cNvPr>
          <p:cNvSpPr/>
          <p:nvPr/>
        </p:nvSpPr>
        <p:spPr>
          <a:xfrm>
            <a:off x="364197" y="125942"/>
            <a:ext cx="3544119" cy="442987"/>
          </a:xfrm>
          <a:prstGeom prst="rect">
            <a:avLst/>
          </a:prstGeom>
          <a:noFill/>
          <a:ln/>
        </p:spPr>
        <p:txBody>
          <a:bodyPr wrap="none" lIns="0" tIns="0" rIns="0" bIns="0" rtlCol="0" anchor="t"/>
          <a:lstStyle/>
          <a:p>
            <a:pPr marL="0" indent="0" algn="l">
              <a:lnSpc>
                <a:spcPts val="3450"/>
              </a:lnSpc>
              <a:buNone/>
            </a:pPr>
            <a:r>
              <a:rPr lang="en-US" sz="2750" b="1" dirty="0">
                <a:latin typeface="Abadi" panose="020B0604020104020204" pitchFamily="34" charset="0"/>
                <a:ea typeface="Bricolage Grotesque Semi Bold" pitchFamily="34" charset="-122"/>
                <a:cs typeface="Biome" panose="020B0502040204020203" pitchFamily="34" charset="0"/>
              </a:rPr>
              <a:t>We are </a:t>
            </a:r>
            <a:r>
              <a:rPr lang="en-US" sz="2750" b="1" dirty="0" err="1">
                <a:latin typeface="Abadi" panose="020B0604020104020204" pitchFamily="34" charset="0"/>
                <a:ea typeface="Bricolage Grotesque Semi Bold" pitchFamily="34" charset="-122"/>
                <a:cs typeface="Biome" panose="020B0502040204020203" pitchFamily="34" charset="0"/>
              </a:rPr>
              <a:t>armoured</a:t>
            </a:r>
            <a:r>
              <a:rPr lang="en-US" sz="2750" dirty="0">
                <a:solidFill>
                  <a:srgbClr val="2C2926"/>
                </a:solidFill>
                <a:latin typeface="Abadi" panose="020B0604020104020204" pitchFamily="34" charset="0"/>
                <a:ea typeface="Bricolage Grotesque Semi Bold" pitchFamily="34" charset="-122"/>
                <a:cs typeface="Biome" panose="020B0502040204020203" pitchFamily="34" charset="0"/>
              </a:rPr>
              <a:t>, </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armed, we are allied</a:t>
            </a:r>
            <a:endParaRPr lang="en-US" sz="2750" dirty="0">
              <a:solidFill>
                <a:schemeClr val="bg2">
                  <a:lumMod val="20000"/>
                  <a:lumOff val="80000"/>
                </a:schemeClr>
              </a:solidFill>
              <a:latin typeface="Abadi" panose="020B0604020104020204" pitchFamily="34" charset="0"/>
              <a:cs typeface="Biome" panose="020B0502040204020203"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19" name="Shape 4">
            <a:extLst>
              <a:ext uri="{FF2B5EF4-FFF2-40B4-BE49-F238E27FC236}">
                <a16:creationId xmlns:a16="http://schemas.microsoft.com/office/drawing/2014/main" id="{8AE72FAF-E01A-474C-A810-08569DDDB47C}"/>
              </a:ext>
            </a:extLst>
          </p:cNvPr>
          <p:cNvSpPr/>
          <p:nvPr/>
        </p:nvSpPr>
        <p:spPr>
          <a:xfrm>
            <a:off x="262339" y="2988113"/>
            <a:ext cx="4575516" cy="993251"/>
          </a:xfrm>
          <a:prstGeom prst="roundRect">
            <a:avLst>
              <a:gd name="adj" fmla="val 9371"/>
            </a:avLst>
          </a:prstGeom>
          <a:solidFill>
            <a:srgbClr val="FFFFFF">
              <a:alpha val="95000"/>
            </a:srgbClr>
          </a:solidFill>
          <a:ln w="14288">
            <a:solidFill>
              <a:srgbClr val="F8ECD3"/>
            </a:solidFill>
            <a:prstDash val="solid"/>
          </a:ln>
        </p:spPr>
        <p:txBody>
          <a:bodyPr/>
          <a:lstStyle/>
          <a:p>
            <a:endParaRPr lang="en-GB"/>
          </a:p>
        </p:txBody>
      </p:sp>
      <p:pic>
        <p:nvPicPr>
          <p:cNvPr id="20" name="Image 0" descr="preencoded.png">
            <a:extLst>
              <a:ext uri="{FF2B5EF4-FFF2-40B4-BE49-F238E27FC236}">
                <a16:creationId xmlns:a16="http://schemas.microsoft.com/office/drawing/2014/main" id="{AFA76032-10D7-23EA-4B14-374CB9A6758A}"/>
              </a:ext>
            </a:extLst>
          </p:cNvPr>
          <p:cNvPicPr>
            <a:picLocks noChangeAspect="1"/>
          </p:cNvPicPr>
          <p:nvPr/>
        </p:nvPicPr>
        <p:blipFill>
          <a:blip r:embed="rId3"/>
          <a:stretch>
            <a:fillRect/>
          </a:stretch>
        </p:blipFill>
        <p:spPr>
          <a:xfrm>
            <a:off x="248052" y="2988114"/>
            <a:ext cx="96884" cy="731862"/>
          </a:xfrm>
          <a:prstGeom prst="rect">
            <a:avLst/>
          </a:prstGeom>
        </p:spPr>
      </p:pic>
      <p:sp>
        <p:nvSpPr>
          <p:cNvPr id="9" name="Shape 6"/>
          <p:cNvSpPr/>
          <p:nvPr/>
        </p:nvSpPr>
        <p:spPr>
          <a:xfrm>
            <a:off x="496119" y="878532"/>
            <a:ext cx="2929364" cy="1520009"/>
          </a:xfrm>
          <a:prstGeom prst="roundRect">
            <a:avLst>
              <a:gd name="adj" fmla="val 4652"/>
            </a:avLst>
          </a:prstGeom>
          <a:solidFill>
            <a:srgbClr val="FFFFFF"/>
          </a:solidFill>
          <a:ln w="4763">
            <a:solidFill>
              <a:srgbClr val="F8ECD3"/>
            </a:solidFill>
            <a:prstDash val="solid"/>
          </a:ln>
        </p:spPr>
        <p:txBody>
          <a:bodyPr/>
          <a:lstStyle/>
          <a:p>
            <a:endParaRPr lang="en-GB"/>
          </a:p>
        </p:txBody>
      </p:sp>
      <p:sp>
        <p:nvSpPr>
          <p:cNvPr id="5" name="Text 2"/>
          <p:cNvSpPr/>
          <p:nvPr/>
        </p:nvSpPr>
        <p:spPr>
          <a:xfrm>
            <a:off x="686033" y="1162135"/>
            <a:ext cx="4722763" cy="885974"/>
          </a:xfrm>
          <a:prstGeom prst="rect">
            <a:avLst/>
          </a:prstGeom>
          <a:noFill/>
          <a:ln/>
        </p:spPr>
        <p:txBody>
          <a:bodyPr wrap="square" lIns="0" tIns="0" rIns="0" bIns="0" rtlCol="0" anchor="t"/>
          <a:lstStyle/>
          <a:p>
            <a:pPr marL="0" indent="0" algn="l">
              <a:lnSpc>
                <a:spcPts val="3450"/>
              </a:lnSpc>
              <a:buNone/>
            </a:pPr>
            <a:r>
              <a:rPr lang="en-US" sz="2750" dirty="0">
                <a:solidFill>
                  <a:srgbClr val="2C2926"/>
                </a:solidFill>
                <a:latin typeface="Bricolage Grotesque Semi Bold" pitchFamily="34" charset="0"/>
                <a:ea typeface="Bricolage Grotesque Semi Bold" pitchFamily="34" charset="-122"/>
                <a:cs typeface="Bricolage Grotesque Semi Bold" pitchFamily="34" charset="-120"/>
              </a:rPr>
              <a:t>Breastplate of Righteousness</a:t>
            </a:r>
            <a:endParaRPr lang="en-US" sz="2750" dirty="0"/>
          </a:p>
        </p:txBody>
      </p:sp>
      <p:pic>
        <p:nvPicPr>
          <p:cNvPr id="16" name="Picture 15">
            <a:extLst>
              <a:ext uri="{FF2B5EF4-FFF2-40B4-BE49-F238E27FC236}">
                <a16:creationId xmlns:a16="http://schemas.microsoft.com/office/drawing/2014/main" id="{3B3F13F3-CC72-0832-0CE6-BC3F37C85A04}"/>
              </a:ext>
            </a:extLst>
          </p:cNvPr>
          <p:cNvPicPr>
            <a:picLocks noChangeAspect="1"/>
          </p:cNvPicPr>
          <p:nvPr/>
        </p:nvPicPr>
        <p:blipFill>
          <a:blip r:embed="rId4"/>
          <a:stretch>
            <a:fillRect/>
          </a:stretch>
        </p:blipFill>
        <p:spPr>
          <a:xfrm>
            <a:off x="5235411" y="1234911"/>
            <a:ext cx="3908589" cy="3908589"/>
          </a:xfrm>
          <a:prstGeom prst="rect">
            <a:avLst/>
          </a:prstGeom>
        </p:spPr>
      </p:pic>
      <p:sp>
        <p:nvSpPr>
          <p:cNvPr id="22" name="Text 0">
            <a:extLst>
              <a:ext uri="{FF2B5EF4-FFF2-40B4-BE49-F238E27FC236}">
                <a16:creationId xmlns:a16="http://schemas.microsoft.com/office/drawing/2014/main" id="{83008446-8533-E652-0D2C-366F9F65B981}"/>
              </a:ext>
            </a:extLst>
          </p:cNvPr>
          <p:cNvSpPr/>
          <p:nvPr/>
        </p:nvSpPr>
        <p:spPr>
          <a:xfrm>
            <a:off x="364197" y="125942"/>
            <a:ext cx="3544119" cy="442987"/>
          </a:xfrm>
          <a:prstGeom prst="rect">
            <a:avLst/>
          </a:prstGeom>
          <a:noFill/>
          <a:ln/>
        </p:spPr>
        <p:txBody>
          <a:bodyPr wrap="none" lIns="0" tIns="0" rIns="0" bIns="0" rtlCol="0" anchor="t"/>
          <a:lstStyle/>
          <a:p>
            <a:pPr marL="0" indent="0" algn="l">
              <a:lnSpc>
                <a:spcPts val="3450"/>
              </a:lnSpc>
              <a:buNone/>
            </a:pPr>
            <a:r>
              <a:rPr lang="en-US" sz="2750" b="1" dirty="0">
                <a:latin typeface="Abadi" panose="020B0604020104020204" pitchFamily="34" charset="0"/>
                <a:ea typeface="Bricolage Grotesque Semi Bold" pitchFamily="34" charset="-122"/>
                <a:cs typeface="Biome" panose="020B0502040204020203" pitchFamily="34" charset="0"/>
              </a:rPr>
              <a:t>We are </a:t>
            </a:r>
            <a:r>
              <a:rPr lang="en-US" sz="2750" b="1" dirty="0" err="1">
                <a:latin typeface="Abadi" panose="020B0604020104020204" pitchFamily="34" charset="0"/>
                <a:ea typeface="Bricolage Grotesque Semi Bold" pitchFamily="34" charset="-122"/>
                <a:cs typeface="Biome" panose="020B0502040204020203" pitchFamily="34" charset="0"/>
              </a:rPr>
              <a:t>armoured</a:t>
            </a:r>
            <a:r>
              <a:rPr lang="en-US" sz="2750" dirty="0">
                <a:solidFill>
                  <a:srgbClr val="2C2926"/>
                </a:solidFill>
                <a:latin typeface="Abadi" panose="020B0604020104020204" pitchFamily="34" charset="0"/>
                <a:ea typeface="Bricolage Grotesque Semi Bold" pitchFamily="34" charset="-122"/>
                <a:cs typeface="Biome" panose="020B0502040204020203" pitchFamily="34" charset="0"/>
              </a:rPr>
              <a:t>, </a:t>
            </a:r>
            <a:r>
              <a:rPr lang="en-US" sz="2750" dirty="0">
                <a:solidFill>
                  <a:schemeClr val="bg2">
                    <a:lumMod val="20000"/>
                    <a:lumOff val="80000"/>
                  </a:schemeClr>
                </a:solidFill>
                <a:latin typeface="Abadi" panose="020B0604020104020204" pitchFamily="34" charset="0"/>
                <a:ea typeface="Bricolage Grotesque Semi Bold" pitchFamily="34" charset="-122"/>
                <a:cs typeface="Biome" panose="020B0502040204020203" pitchFamily="34" charset="0"/>
              </a:rPr>
              <a:t>we are armed, we are allied</a:t>
            </a:r>
            <a:endParaRPr lang="en-US" sz="2750" dirty="0">
              <a:solidFill>
                <a:schemeClr val="bg2">
                  <a:lumMod val="20000"/>
                  <a:lumOff val="80000"/>
                </a:schemeClr>
              </a:solidFill>
              <a:latin typeface="Abadi" panose="020B0604020104020204" pitchFamily="34" charset="0"/>
              <a:cs typeface="Biome" panose="020B0502040204020203" pitchFamily="34" charset="0"/>
            </a:endParaRPr>
          </a:p>
        </p:txBody>
      </p:sp>
      <p:sp>
        <p:nvSpPr>
          <p:cNvPr id="23" name="TextBox 22">
            <a:extLst>
              <a:ext uri="{FF2B5EF4-FFF2-40B4-BE49-F238E27FC236}">
                <a16:creationId xmlns:a16="http://schemas.microsoft.com/office/drawing/2014/main" id="{5070D124-78E2-6AD3-AFA8-DBD73D6264C8}"/>
              </a:ext>
            </a:extLst>
          </p:cNvPr>
          <p:cNvSpPr txBox="1"/>
          <p:nvPr/>
        </p:nvSpPr>
        <p:spPr>
          <a:xfrm>
            <a:off x="367519" y="2990752"/>
            <a:ext cx="4575516" cy="923330"/>
          </a:xfrm>
          <a:prstGeom prst="rect">
            <a:avLst/>
          </a:prstGeom>
          <a:noFill/>
        </p:spPr>
        <p:txBody>
          <a:bodyPr wrap="square">
            <a:spAutoFit/>
          </a:bodyPr>
          <a:lstStyle/>
          <a:p>
            <a:r>
              <a:rPr lang="en-GB" b="1" i="1" dirty="0">
                <a:solidFill>
                  <a:schemeClr val="bg1"/>
                </a:solidFill>
              </a:rPr>
              <a:t>Isiah 59</a:t>
            </a:r>
          </a:p>
          <a:p>
            <a:r>
              <a:rPr lang="en-GB" b="1" i="1" dirty="0">
                <a:solidFill>
                  <a:schemeClr val="bg1"/>
                </a:solidFill>
              </a:rPr>
              <a:t>17 </a:t>
            </a:r>
            <a:r>
              <a:rPr lang="en-GB" i="1" dirty="0">
                <a:solidFill>
                  <a:schemeClr val="bg1"/>
                </a:solidFill>
              </a:rPr>
              <a:t>He put on righteousness as his breastplate,</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686</TotalTime>
  <Words>1244</Words>
  <Application>Microsoft Office PowerPoint</Application>
  <PresentationFormat>On-screen Show (16:9)</PresentationFormat>
  <Paragraphs>90</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Inter</vt:lpstr>
      <vt:lpstr>Century Gothic</vt:lpstr>
      <vt:lpstr>Wingdings 3</vt:lpstr>
      <vt:lpstr>Bricolage Grotesque Semi Bold</vt:lpstr>
      <vt:lpstr>Aptos</vt:lpstr>
      <vt:lpstr>system-ui</vt:lpstr>
      <vt:lpstr>Abadi</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Matt Pearson</dc:creator>
  <cp:lastModifiedBy>Matt Pearson</cp:lastModifiedBy>
  <cp:revision>8</cp:revision>
  <dcterms:created xsi:type="dcterms:W3CDTF">2026-05-08T22:09:49Z</dcterms:created>
  <dcterms:modified xsi:type="dcterms:W3CDTF">2026-05-09T09:46:04Z</dcterms:modified>
</cp:coreProperties>
</file>