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6" r:id="rId6"/>
    <p:sldId id="263" r:id="rId7"/>
    <p:sldId id="264" r:id="rId8"/>
    <p:sldId id="265" r:id="rId9"/>
    <p:sldId id="259" r:id="rId10"/>
    <p:sldId id="260" r:id="rId11"/>
    <p:sldId id="261"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2BDDD-0ACD-4A14-AB6D-3F79AE89604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C1D5AD5B-EB23-49DD-B59E-524804908ECC}">
      <dgm:prSet custT="1"/>
      <dgm:spPr/>
      <dgm:t>
        <a:bodyPr/>
        <a:lstStyle/>
        <a:p>
          <a:r>
            <a:rPr lang="en-GB" sz="3600" dirty="0"/>
            <a:t>1. A boy’s or man’s name</a:t>
          </a:r>
          <a:endParaRPr lang="en-US" sz="3600" dirty="0"/>
        </a:p>
      </dgm:t>
    </dgm:pt>
    <dgm:pt modelId="{DD30D494-4FA6-49E9-8DBB-32087DC7BCE1}" type="parTrans" cxnId="{4AF4E93C-9A19-4BF1-A91C-D40334D92613}">
      <dgm:prSet/>
      <dgm:spPr/>
      <dgm:t>
        <a:bodyPr/>
        <a:lstStyle/>
        <a:p>
          <a:endParaRPr lang="en-US"/>
        </a:p>
      </dgm:t>
    </dgm:pt>
    <dgm:pt modelId="{6D528F0C-E515-4DD0-AF4C-DEAD9689A22D}" type="sibTrans" cxnId="{4AF4E93C-9A19-4BF1-A91C-D40334D92613}">
      <dgm:prSet/>
      <dgm:spPr/>
      <dgm:t>
        <a:bodyPr/>
        <a:lstStyle/>
        <a:p>
          <a:endParaRPr lang="en-US"/>
        </a:p>
      </dgm:t>
    </dgm:pt>
    <dgm:pt modelId="{A41C856A-A9ED-494F-9307-D55752D4AA61}">
      <dgm:prSet custT="1"/>
      <dgm:spPr/>
      <dgm:t>
        <a:bodyPr/>
        <a:lstStyle/>
        <a:p>
          <a:r>
            <a:rPr lang="en-GB" sz="3200" dirty="0"/>
            <a:t>2. A line in a hymn by Robert Robinson 1758</a:t>
          </a:r>
          <a:endParaRPr lang="en-US" sz="3200" dirty="0"/>
        </a:p>
      </dgm:t>
    </dgm:pt>
    <dgm:pt modelId="{C9B2581B-88FD-4777-943C-B5603793D41B}" type="parTrans" cxnId="{7C12E07C-B6E7-4D7D-8243-D22A219ECA24}">
      <dgm:prSet/>
      <dgm:spPr/>
      <dgm:t>
        <a:bodyPr/>
        <a:lstStyle/>
        <a:p>
          <a:endParaRPr lang="en-US"/>
        </a:p>
      </dgm:t>
    </dgm:pt>
    <dgm:pt modelId="{7EFB08FC-500D-4886-9683-DD48269FD50F}" type="sibTrans" cxnId="{7C12E07C-B6E7-4D7D-8243-D22A219ECA24}">
      <dgm:prSet/>
      <dgm:spPr/>
      <dgm:t>
        <a:bodyPr/>
        <a:lstStyle/>
        <a:p>
          <a:endParaRPr lang="en-US"/>
        </a:p>
      </dgm:t>
    </dgm:pt>
    <dgm:pt modelId="{5C5B2810-6394-472A-9C27-EB5605F631D1}">
      <dgm:prSet/>
      <dgm:spPr/>
      <dgm:t>
        <a:bodyPr/>
        <a:lstStyle/>
        <a:p>
          <a:r>
            <a:rPr lang="en-GB" dirty="0"/>
            <a:t>3. A stone of remembrance Samuel set up between Mizpah and Shen</a:t>
          </a:r>
          <a:endParaRPr lang="en-US" dirty="0"/>
        </a:p>
      </dgm:t>
    </dgm:pt>
    <dgm:pt modelId="{0A59EEA4-4F2A-4C23-9266-2BAEFF44D835}" type="parTrans" cxnId="{70AC8983-AB7A-4E4B-B5AA-7F0217CB55E1}">
      <dgm:prSet/>
      <dgm:spPr/>
      <dgm:t>
        <a:bodyPr/>
        <a:lstStyle/>
        <a:p>
          <a:endParaRPr lang="en-US"/>
        </a:p>
      </dgm:t>
    </dgm:pt>
    <dgm:pt modelId="{CD2F5388-E758-4D2F-9827-2148F2CCEF74}" type="sibTrans" cxnId="{70AC8983-AB7A-4E4B-B5AA-7F0217CB55E1}">
      <dgm:prSet/>
      <dgm:spPr/>
      <dgm:t>
        <a:bodyPr/>
        <a:lstStyle/>
        <a:p>
          <a:endParaRPr lang="en-US"/>
        </a:p>
      </dgm:t>
    </dgm:pt>
    <dgm:pt modelId="{B9949797-05C8-4743-84F7-77AD073AF70B}">
      <dgm:prSet custT="1"/>
      <dgm:spPr/>
      <dgm:t>
        <a:bodyPr/>
        <a:lstStyle/>
        <a:p>
          <a:r>
            <a:rPr lang="en-GB" sz="4000" dirty="0"/>
            <a:t>Meaning  - A stone of help </a:t>
          </a:r>
          <a:endParaRPr lang="en-US" sz="4000" dirty="0"/>
        </a:p>
      </dgm:t>
    </dgm:pt>
    <dgm:pt modelId="{5FC8708E-E544-4A07-BB4C-34DB2520CB52}" type="parTrans" cxnId="{90DF9EC3-4730-4CAD-A2A4-5730B6BE5772}">
      <dgm:prSet/>
      <dgm:spPr/>
      <dgm:t>
        <a:bodyPr/>
        <a:lstStyle/>
        <a:p>
          <a:endParaRPr lang="en-US"/>
        </a:p>
      </dgm:t>
    </dgm:pt>
    <dgm:pt modelId="{62169983-B696-4599-A35C-0C2D18770BE0}" type="sibTrans" cxnId="{90DF9EC3-4730-4CAD-A2A4-5730B6BE5772}">
      <dgm:prSet/>
      <dgm:spPr/>
      <dgm:t>
        <a:bodyPr/>
        <a:lstStyle/>
        <a:p>
          <a:endParaRPr lang="en-US"/>
        </a:p>
      </dgm:t>
    </dgm:pt>
    <dgm:pt modelId="{BD67A88D-33CA-43AE-B470-B71F4CCA83B7}">
      <dgm:prSet custT="1"/>
      <dgm:spPr/>
      <dgm:t>
        <a:bodyPr/>
        <a:lstStyle/>
        <a:p>
          <a:r>
            <a:rPr lang="en-GB" sz="3600" dirty="0"/>
            <a:t>God intervened and delivered Israel </a:t>
          </a:r>
          <a:endParaRPr lang="en-US" sz="3600" dirty="0"/>
        </a:p>
      </dgm:t>
    </dgm:pt>
    <dgm:pt modelId="{38F8DD74-DA89-46B6-A824-F2CBDAD670AC}" type="parTrans" cxnId="{B0FE3B40-EA71-4101-9344-22451C2F14ED}">
      <dgm:prSet/>
      <dgm:spPr/>
      <dgm:t>
        <a:bodyPr/>
        <a:lstStyle/>
        <a:p>
          <a:endParaRPr lang="en-US"/>
        </a:p>
      </dgm:t>
    </dgm:pt>
    <dgm:pt modelId="{2A3858FD-3EEF-4CD8-B195-8AEFDEB1177C}" type="sibTrans" cxnId="{B0FE3B40-EA71-4101-9344-22451C2F14ED}">
      <dgm:prSet/>
      <dgm:spPr/>
      <dgm:t>
        <a:bodyPr/>
        <a:lstStyle/>
        <a:p>
          <a:endParaRPr lang="en-US"/>
        </a:p>
      </dgm:t>
    </dgm:pt>
    <dgm:pt modelId="{05BA4348-267E-4772-8C7B-C09B978608F9}" type="pres">
      <dgm:prSet presAssocID="{05C2BDDD-0ACD-4A14-AB6D-3F79AE896044}" presName="diagram" presStyleCnt="0">
        <dgm:presLayoutVars>
          <dgm:dir/>
          <dgm:resizeHandles val="exact"/>
        </dgm:presLayoutVars>
      </dgm:prSet>
      <dgm:spPr/>
    </dgm:pt>
    <dgm:pt modelId="{31875893-4AF4-4640-ABDB-D6B2C134D3B1}" type="pres">
      <dgm:prSet presAssocID="{C1D5AD5B-EB23-49DD-B59E-524804908ECC}" presName="node" presStyleLbl="node1" presStyleIdx="0" presStyleCnt="5">
        <dgm:presLayoutVars>
          <dgm:bulletEnabled val="1"/>
        </dgm:presLayoutVars>
      </dgm:prSet>
      <dgm:spPr/>
    </dgm:pt>
    <dgm:pt modelId="{B4B6E109-62DD-49DD-8095-AEA2BFF41956}" type="pres">
      <dgm:prSet presAssocID="{6D528F0C-E515-4DD0-AF4C-DEAD9689A22D}" presName="sibTrans" presStyleCnt="0"/>
      <dgm:spPr/>
    </dgm:pt>
    <dgm:pt modelId="{52458769-283B-43AE-9D0E-04469A0E925D}" type="pres">
      <dgm:prSet presAssocID="{A41C856A-A9ED-494F-9307-D55752D4AA61}" presName="node" presStyleLbl="node1" presStyleIdx="1" presStyleCnt="5">
        <dgm:presLayoutVars>
          <dgm:bulletEnabled val="1"/>
        </dgm:presLayoutVars>
      </dgm:prSet>
      <dgm:spPr/>
    </dgm:pt>
    <dgm:pt modelId="{5D4A0C2B-D4B2-4529-B041-8BAC1E080827}" type="pres">
      <dgm:prSet presAssocID="{7EFB08FC-500D-4886-9683-DD48269FD50F}" presName="sibTrans" presStyleCnt="0"/>
      <dgm:spPr/>
    </dgm:pt>
    <dgm:pt modelId="{217B7431-2966-46FA-A498-BB709DDED235}" type="pres">
      <dgm:prSet presAssocID="{5C5B2810-6394-472A-9C27-EB5605F631D1}" presName="node" presStyleLbl="node1" presStyleIdx="2" presStyleCnt="5">
        <dgm:presLayoutVars>
          <dgm:bulletEnabled val="1"/>
        </dgm:presLayoutVars>
      </dgm:prSet>
      <dgm:spPr/>
    </dgm:pt>
    <dgm:pt modelId="{B8582973-E93A-41C2-BE7B-BBAFAF86E15B}" type="pres">
      <dgm:prSet presAssocID="{CD2F5388-E758-4D2F-9827-2148F2CCEF74}" presName="sibTrans" presStyleCnt="0"/>
      <dgm:spPr/>
    </dgm:pt>
    <dgm:pt modelId="{F79A4A9C-99C9-4753-A664-27DA3780FAF3}" type="pres">
      <dgm:prSet presAssocID="{B9949797-05C8-4743-84F7-77AD073AF70B}" presName="node" presStyleLbl="node1" presStyleIdx="3" presStyleCnt="5">
        <dgm:presLayoutVars>
          <dgm:bulletEnabled val="1"/>
        </dgm:presLayoutVars>
      </dgm:prSet>
      <dgm:spPr/>
    </dgm:pt>
    <dgm:pt modelId="{20DB4822-5D4D-4990-A672-F18B8D91A603}" type="pres">
      <dgm:prSet presAssocID="{62169983-B696-4599-A35C-0C2D18770BE0}" presName="sibTrans" presStyleCnt="0"/>
      <dgm:spPr/>
    </dgm:pt>
    <dgm:pt modelId="{6790A3BD-686E-40BB-A4F5-94F24275A6D7}" type="pres">
      <dgm:prSet presAssocID="{BD67A88D-33CA-43AE-B470-B71F4CCA83B7}" presName="node" presStyleLbl="node1" presStyleIdx="4" presStyleCnt="5">
        <dgm:presLayoutVars>
          <dgm:bulletEnabled val="1"/>
        </dgm:presLayoutVars>
      </dgm:prSet>
      <dgm:spPr/>
    </dgm:pt>
  </dgm:ptLst>
  <dgm:cxnLst>
    <dgm:cxn modelId="{1C9A290E-5065-4C3F-BB6B-DB22E448A319}" type="presOf" srcId="{BD67A88D-33CA-43AE-B470-B71F4CCA83B7}" destId="{6790A3BD-686E-40BB-A4F5-94F24275A6D7}" srcOrd="0" destOrd="0" presId="urn:microsoft.com/office/officeart/2005/8/layout/default"/>
    <dgm:cxn modelId="{D4EE4311-4242-4531-91B5-EE0A0BC99ACD}" type="presOf" srcId="{5C5B2810-6394-472A-9C27-EB5605F631D1}" destId="{217B7431-2966-46FA-A498-BB709DDED235}" srcOrd="0" destOrd="0" presId="urn:microsoft.com/office/officeart/2005/8/layout/default"/>
    <dgm:cxn modelId="{4AF4E93C-9A19-4BF1-A91C-D40334D92613}" srcId="{05C2BDDD-0ACD-4A14-AB6D-3F79AE896044}" destId="{C1D5AD5B-EB23-49DD-B59E-524804908ECC}" srcOrd="0" destOrd="0" parTransId="{DD30D494-4FA6-49E9-8DBB-32087DC7BCE1}" sibTransId="{6D528F0C-E515-4DD0-AF4C-DEAD9689A22D}"/>
    <dgm:cxn modelId="{B0FE3B40-EA71-4101-9344-22451C2F14ED}" srcId="{05C2BDDD-0ACD-4A14-AB6D-3F79AE896044}" destId="{BD67A88D-33CA-43AE-B470-B71F4CCA83B7}" srcOrd="4" destOrd="0" parTransId="{38F8DD74-DA89-46B6-A824-F2CBDAD670AC}" sibTransId="{2A3858FD-3EEF-4CD8-B195-8AEFDEB1177C}"/>
    <dgm:cxn modelId="{7C12E07C-B6E7-4D7D-8243-D22A219ECA24}" srcId="{05C2BDDD-0ACD-4A14-AB6D-3F79AE896044}" destId="{A41C856A-A9ED-494F-9307-D55752D4AA61}" srcOrd="1" destOrd="0" parTransId="{C9B2581B-88FD-4777-943C-B5603793D41B}" sibTransId="{7EFB08FC-500D-4886-9683-DD48269FD50F}"/>
    <dgm:cxn modelId="{70AC8983-AB7A-4E4B-B5AA-7F0217CB55E1}" srcId="{05C2BDDD-0ACD-4A14-AB6D-3F79AE896044}" destId="{5C5B2810-6394-472A-9C27-EB5605F631D1}" srcOrd="2" destOrd="0" parTransId="{0A59EEA4-4F2A-4C23-9266-2BAEFF44D835}" sibTransId="{CD2F5388-E758-4D2F-9827-2148F2CCEF74}"/>
    <dgm:cxn modelId="{5665F5A0-390F-4B33-B991-6D73553AB9CE}" type="presOf" srcId="{C1D5AD5B-EB23-49DD-B59E-524804908ECC}" destId="{31875893-4AF4-4640-ABDB-D6B2C134D3B1}" srcOrd="0" destOrd="0" presId="urn:microsoft.com/office/officeart/2005/8/layout/default"/>
    <dgm:cxn modelId="{5834ACB8-547D-44DF-8D04-FE0F56997917}" type="presOf" srcId="{B9949797-05C8-4743-84F7-77AD073AF70B}" destId="{F79A4A9C-99C9-4753-A664-27DA3780FAF3}" srcOrd="0" destOrd="0" presId="urn:microsoft.com/office/officeart/2005/8/layout/default"/>
    <dgm:cxn modelId="{CB577CBD-2B71-41DC-A296-E81B4E8596FA}" type="presOf" srcId="{A41C856A-A9ED-494F-9307-D55752D4AA61}" destId="{52458769-283B-43AE-9D0E-04469A0E925D}" srcOrd="0" destOrd="0" presId="urn:microsoft.com/office/officeart/2005/8/layout/default"/>
    <dgm:cxn modelId="{90DF9EC3-4730-4CAD-A2A4-5730B6BE5772}" srcId="{05C2BDDD-0ACD-4A14-AB6D-3F79AE896044}" destId="{B9949797-05C8-4743-84F7-77AD073AF70B}" srcOrd="3" destOrd="0" parTransId="{5FC8708E-E544-4A07-BB4C-34DB2520CB52}" sibTransId="{62169983-B696-4599-A35C-0C2D18770BE0}"/>
    <dgm:cxn modelId="{FEBD24E3-4D2F-42D4-A011-C69F366AE05B}" type="presOf" srcId="{05C2BDDD-0ACD-4A14-AB6D-3F79AE896044}" destId="{05BA4348-267E-4772-8C7B-C09B978608F9}" srcOrd="0" destOrd="0" presId="urn:microsoft.com/office/officeart/2005/8/layout/default"/>
    <dgm:cxn modelId="{8344A467-8F5A-4A34-B8BC-322D18E3D504}" type="presParOf" srcId="{05BA4348-267E-4772-8C7B-C09B978608F9}" destId="{31875893-4AF4-4640-ABDB-D6B2C134D3B1}" srcOrd="0" destOrd="0" presId="urn:microsoft.com/office/officeart/2005/8/layout/default"/>
    <dgm:cxn modelId="{E2DE8982-C2C9-4ADB-BA90-BEA078AD8A57}" type="presParOf" srcId="{05BA4348-267E-4772-8C7B-C09B978608F9}" destId="{B4B6E109-62DD-49DD-8095-AEA2BFF41956}" srcOrd="1" destOrd="0" presId="urn:microsoft.com/office/officeart/2005/8/layout/default"/>
    <dgm:cxn modelId="{D36BB885-3547-4905-9D6A-E5756A929577}" type="presParOf" srcId="{05BA4348-267E-4772-8C7B-C09B978608F9}" destId="{52458769-283B-43AE-9D0E-04469A0E925D}" srcOrd="2" destOrd="0" presId="urn:microsoft.com/office/officeart/2005/8/layout/default"/>
    <dgm:cxn modelId="{2894CEFC-306B-45CB-AE25-ABBDEE737463}" type="presParOf" srcId="{05BA4348-267E-4772-8C7B-C09B978608F9}" destId="{5D4A0C2B-D4B2-4529-B041-8BAC1E080827}" srcOrd="3" destOrd="0" presId="urn:microsoft.com/office/officeart/2005/8/layout/default"/>
    <dgm:cxn modelId="{DD53519C-A3F8-4E15-A8A8-82F259463FC3}" type="presParOf" srcId="{05BA4348-267E-4772-8C7B-C09B978608F9}" destId="{217B7431-2966-46FA-A498-BB709DDED235}" srcOrd="4" destOrd="0" presId="urn:microsoft.com/office/officeart/2005/8/layout/default"/>
    <dgm:cxn modelId="{6ED3F684-7C23-4B59-8549-4751543AC333}" type="presParOf" srcId="{05BA4348-267E-4772-8C7B-C09B978608F9}" destId="{B8582973-E93A-41C2-BE7B-BBAFAF86E15B}" srcOrd="5" destOrd="0" presId="urn:microsoft.com/office/officeart/2005/8/layout/default"/>
    <dgm:cxn modelId="{7CED4BAE-7D97-49A7-AF9C-311104D363A2}" type="presParOf" srcId="{05BA4348-267E-4772-8C7B-C09B978608F9}" destId="{F79A4A9C-99C9-4753-A664-27DA3780FAF3}" srcOrd="6" destOrd="0" presId="urn:microsoft.com/office/officeart/2005/8/layout/default"/>
    <dgm:cxn modelId="{C94656BA-F799-474C-8053-181ED191BC8A}" type="presParOf" srcId="{05BA4348-267E-4772-8C7B-C09B978608F9}" destId="{20DB4822-5D4D-4990-A672-F18B8D91A603}" srcOrd="7" destOrd="0" presId="urn:microsoft.com/office/officeart/2005/8/layout/default"/>
    <dgm:cxn modelId="{500734EF-8790-4B2B-A399-01EEE47687E0}" type="presParOf" srcId="{05BA4348-267E-4772-8C7B-C09B978608F9}" destId="{6790A3BD-686E-40BB-A4F5-94F24275A6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75893-4AF4-4640-ABDB-D6B2C134D3B1}">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1. A boy’s or man’s name</a:t>
          </a:r>
          <a:endParaRPr lang="en-US" sz="3600" kern="1200" dirty="0"/>
        </a:p>
      </dsp:txBody>
      <dsp:txXfrm>
        <a:off x="0" y="39687"/>
        <a:ext cx="3286125" cy="1971675"/>
      </dsp:txXfrm>
    </dsp:sp>
    <dsp:sp modelId="{52458769-283B-43AE-9D0E-04469A0E925D}">
      <dsp:nvSpPr>
        <dsp:cNvPr id="0" name=""/>
        <dsp:cNvSpPr/>
      </dsp:nvSpPr>
      <dsp:spPr>
        <a:xfrm>
          <a:off x="3614737" y="39687"/>
          <a:ext cx="3286125" cy="1971675"/>
        </a:xfrm>
        <a:prstGeom prst="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2. A line in a hymn by Robert Robinson 1758</a:t>
          </a:r>
          <a:endParaRPr lang="en-US" sz="3200" kern="1200" dirty="0"/>
        </a:p>
      </dsp:txBody>
      <dsp:txXfrm>
        <a:off x="3614737" y="39687"/>
        <a:ext cx="3286125" cy="1971675"/>
      </dsp:txXfrm>
    </dsp:sp>
    <dsp:sp modelId="{217B7431-2966-46FA-A498-BB709DDED235}">
      <dsp:nvSpPr>
        <dsp:cNvPr id="0" name=""/>
        <dsp:cNvSpPr/>
      </dsp:nvSpPr>
      <dsp:spPr>
        <a:xfrm>
          <a:off x="7229475" y="39687"/>
          <a:ext cx="3286125" cy="1971675"/>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3. A stone of remembrance Samuel set up between Mizpah and Shen</a:t>
          </a:r>
          <a:endParaRPr lang="en-US" sz="2500" kern="1200" dirty="0"/>
        </a:p>
      </dsp:txBody>
      <dsp:txXfrm>
        <a:off x="7229475" y="39687"/>
        <a:ext cx="3286125" cy="1971675"/>
      </dsp:txXfrm>
    </dsp:sp>
    <dsp:sp modelId="{F79A4A9C-99C9-4753-A664-27DA3780FAF3}">
      <dsp:nvSpPr>
        <dsp:cNvPr id="0" name=""/>
        <dsp:cNvSpPr/>
      </dsp:nvSpPr>
      <dsp:spPr>
        <a:xfrm>
          <a:off x="1807368" y="2339975"/>
          <a:ext cx="3286125" cy="1971675"/>
        </a:xfrm>
        <a:prstGeom prst="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Meaning  - A stone of help </a:t>
          </a:r>
          <a:endParaRPr lang="en-US" sz="4000" kern="1200" dirty="0"/>
        </a:p>
      </dsp:txBody>
      <dsp:txXfrm>
        <a:off x="1807368" y="2339975"/>
        <a:ext cx="3286125" cy="1971675"/>
      </dsp:txXfrm>
    </dsp:sp>
    <dsp:sp modelId="{6790A3BD-686E-40BB-A4F5-94F24275A6D7}">
      <dsp:nvSpPr>
        <dsp:cNvPr id="0" name=""/>
        <dsp:cNvSpPr/>
      </dsp:nvSpPr>
      <dsp:spPr>
        <a:xfrm>
          <a:off x="5422106" y="2339975"/>
          <a:ext cx="3286125" cy="1971675"/>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God intervened and delivered Israel </a:t>
          </a:r>
          <a:endParaRPr lang="en-US" sz="36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8179-258E-28F1-E845-DF2EE5DF6F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811AD2A-68AC-4089-C668-D92762BD5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64B690-AF70-AA09-4D91-EA60B2D5A4DB}"/>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FF1F973C-57F2-E399-40FD-2F3A4E621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2B88D-AE3D-1415-0139-D2FEDA5FF236}"/>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21108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18BD-6EA6-844B-65FF-C08E0CBDB0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D4654DD-128A-B1D0-4D26-16D7F82AFF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FB9762-469C-09C4-AEB8-826D08B197CA}"/>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EEC3A3B5-8CB1-CB9B-4BDD-C5A8077E4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85843-E803-0922-56BF-EC0F4F70D0A4}"/>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284572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F054A-1467-8DA0-052C-3624A4A516C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F101433-1C6E-18BD-E8C5-BCAEEAF057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B8A07E-69D2-BC23-BEE1-1D2B7517021A}"/>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BFE4F8BF-D8A7-0BB1-DC47-57BFAFB786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5BB4D-0EDE-7FAB-F4E1-1F8FCF97D7E7}"/>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187461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D215-46DF-AAAA-DE7C-E906FBDFCF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70605FA-B105-FDF3-6F0F-FE5481DE8A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3D81F3-0C06-4765-78DC-0D4CC57577F7}"/>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F7681AA6-8610-2FDD-63B6-C2C944D89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F65F6-1CB4-6129-EA1A-996D089F4BF6}"/>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233514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9794-4A83-03FD-1BE4-44E1114278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CFFDA22-D095-75D6-1D6C-73C3068ED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386A47-097C-5E2B-F023-B2A24837ECB2}"/>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983B1A78-B287-BDEE-3C53-65A98A03B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AAA48E-274D-86F9-ADF1-206B99D74726}"/>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42423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E33-0318-8639-37A9-EED5CCC37D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82C71DD-C7CB-5F39-7CA9-1703347856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4235AFE-54B2-B732-49E6-208215A2DA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DA6D8F1-92F8-A6BF-4804-8E27C94FB214}"/>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6" name="Footer Placeholder 5">
            <a:extLst>
              <a:ext uri="{FF2B5EF4-FFF2-40B4-BE49-F238E27FC236}">
                <a16:creationId xmlns:a16="http://schemas.microsoft.com/office/drawing/2014/main" id="{A245FF0F-2495-AC1E-338A-6CA3DE6A9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467C4-F499-3F60-54B7-A94BE5844B6C}"/>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27234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8206-B1F6-1411-DD05-02D6DDE189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C6FE08B-44DC-B54A-5119-54EFACBBE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C79E73-DBA5-0372-3BEA-9F108439589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2C1FB23-0A84-CB73-980D-F3FFB5098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11F2DF-50B5-EA75-47C0-7CC4D27BAF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50A5A24-A975-0A10-2260-9BA566514608}"/>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8" name="Footer Placeholder 7">
            <a:extLst>
              <a:ext uri="{FF2B5EF4-FFF2-40B4-BE49-F238E27FC236}">
                <a16:creationId xmlns:a16="http://schemas.microsoft.com/office/drawing/2014/main" id="{DAE5A1D4-ACF7-7429-9322-ED4822C435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00812D-B676-1EAD-6EBA-B5B9604804F0}"/>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9873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1CC4-E1BE-8A2E-A8A6-0198C22789B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FD97AF-F7A6-BB84-C3C0-7A6BF66E3C7A}"/>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4" name="Footer Placeholder 3">
            <a:extLst>
              <a:ext uri="{FF2B5EF4-FFF2-40B4-BE49-F238E27FC236}">
                <a16:creationId xmlns:a16="http://schemas.microsoft.com/office/drawing/2014/main" id="{906BE94A-BD4E-C98C-31C8-6163599EAF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9FE8ED-FF02-8595-F295-4C4884F609E8}"/>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13237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D975E-2EAC-A22C-2AE8-41CB241CC5DE}"/>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3" name="Footer Placeholder 2">
            <a:extLst>
              <a:ext uri="{FF2B5EF4-FFF2-40B4-BE49-F238E27FC236}">
                <a16:creationId xmlns:a16="http://schemas.microsoft.com/office/drawing/2014/main" id="{2B3D245D-8330-0D1B-B802-FFF0931F4E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BA78B5-982F-9354-CF75-6F65892FE8D9}"/>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103729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A21B-1C31-58A1-201B-5AED8A36FD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63510E-B03E-0BEE-B744-D2CB065E8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BA0F22C-90F7-9893-5033-B61F905ED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C8382D-4226-6206-DD69-E2E47BBE7A02}"/>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6" name="Footer Placeholder 5">
            <a:extLst>
              <a:ext uri="{FF2B5EF4-FFF2-40B4-BE49-F238E27FC236}">
                <a16:creationId xmlns:a16="http://schemas.microsoft.com/office/drawing/2014/main" id="{E36ED491-91DB-FA8B-047B-94ACD315D9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EFEA32-D47D-51BF-5503-15EBF7A16556}"/>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6619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22E3-EDED-A30C-E4BF-D65192E7A1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87E6909-53BD-B608-0D63-BAFD2ACD6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6A9EB-98E5-5987-1B6A-B39263B70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065354-A5DD-F61F-72AF-4E323F099A47}"/>
              </a:ext>
            </a:extLst>
          </p:cNvPr>
          <p:cNvSpPr>
            <a:spLocks noGrp="1"/>
          </p:cNvSpPr>
          <p:nvPr>
            <p:ph type="dt" sz="half" idx="10"/>
          </p:nvPr>
        </p:nvSpPr>
        <p:spPr/>
        <p:txBody>
          <a:bodyPr/>
          <a:lstStyle/>
          <a:p>
            <a:fld id="{E458EA85-20FA-4DCF-8246-514021D0B6C5}" type="datetimeFigureOut">
              <a:rPr lang="en-GB" smtClean="0"/>
              <a:t>30/05/2026</a:t>
            </a:fld>
            <a:endParaRPr lang="en-GB"/>
          </a:p>
        </p:txBody>
      </p:sp>
      <p:sp>
        <p:nvSpPr>
          <p:cNvPr id="6" name="Footer Placeholder 5">
            <a:extLst>
              <a:ext uri="{FF2B5EF4-FFF2-40B4-BE49-F238E27FC236}">
                <a16:creationId xmlns:a16="http://schemas.microsoft.com/office/drawing/2014/main" id="{C0F8FBFB-D0FC-44F3-735F-6102DA4B4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2D7002-CBC7-8132-D499-B629DFBA7A93}"/>
              </a:ext>
            </a:extLst>
          </p:cNvPr>
          <p:cNvSpPr>
            <a:spLocks noGrp="1"/>
          </p:cNvSpPr>
          <p:nvPr>
            <p:ph type="sldNum" sz="quarter" idx="12"/>
          </p:nvPr>
        </p:nvSpPr>
        <p:spPr/>
        <p:txBody>
          <a:bodyPr/>
          <a:lstStyle/>
          <a:p>
            <a:fld id="{8823C00C-1C34-4F14-8401-7A5F3C1A02AC}" type="slidenum">
              <a:rPr lang="en-GB" smtClean="0"/>
              <a:t>‹#›</a:t>
            </a:fld>
            <a:endParaRPr lang="en-GB"/>
          </a:p>
        </p:txBody>
      </p:sp>
    </p:spTree>
    <p:extLst>
      <p:ext uri="{BB962C8B-B14F-4D97-AF65-F5344CB8AC3E}">
        <p14:creationId xmlns:p14="http://schemas.microsoft.com/office/powerpoint/2010/main" val="221889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F4ECB-E53A-48EA-FA37-236674377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FF290E-1590-E326-5A1B-CA99DA335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51C221-8302-7A79-A7A6-96C6ED340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58EA85-20FA-4DCF-8246-514021D0B6C5}" type="datetimeFigureOut">
              <a:rPr lang="en-GB" smtClean="0"/>
              <a:t>30/05/2026</a:t>
            </a:fld>
            <a:endParaRPr lang="en-GB"/>
          </a:p>
        </p:txBody>
      </p:sp>
      <p:sp>
        <p:nvSpPr>
          <p:cNvPr id="5" name="Footer Placeholder 4">
            <a:extLst>
              <a:ext uri="{FF2B5EF4-FFF2-40B4-BE49-F238E27FC236}">
                <a16:creationId xmlns:a16="http://schemas.microsoft.com/office/drawing/2014/main" id="{55BE2563-3EA8-21ED-FF72-3BDBA48F6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B191840-3DE2-0BF8-B14E-91AAEF1AD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23C00C-1C34-4F14-8401-7A5F3C1A02AC}" type="slidenum">
              <a:rPr lang="en-GB" smtClean="0"/>
              <a:t>‹#›</a:t>
            </a:fld>
            <a:endParaRPr lang="en-GB"/>
          </a:p>
        </p:txBody>
      </p:sp>
    </p:spTree>
    <p:extLst>
      <p:ext uri="{BB962C8B-B14F-4D97-AF65-F5344CB8AC3E}">
        <p14:creationId xmlns:p14="http://schemas.microsoft.com/office/powerpoint/2010/main" val="141557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iblica.com/en-us/bible/online-bible/niv/1-samuel/7/"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1%20samuel%207&amp;version=NIV&amp;interface=print#fen-NIV-7359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1%20samuel%207&amp;version=NIV&amp;interface=print#fen-NIV-7365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Waterfall Cinemagraph">
            <a:extLst>
              <a:ext uri="{FF2B5EF4-FFF2-40B4-BE49-F238E27FC236}">
                <a16:creationId xmlns:a16="http://schemas.microsoft.com/office/drawing/2014/main" id="{C0A0D2BA-50CD-FFD7-B10D-694A55A9748F}"/>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9AD5B-C35B-C58E-20FE-88F14CD33436}"/>
              </a:ext>
            </a:extLst>
          </p:cNvPr>
          <p:cNvSpPr>
            <a:spLocks noGrp="1"/>
          </p:cNvSpPr>
          <p:nvPr>
            <p:ph type="ctrTitle"/>
          </p:nvPr>
        </p:nvSpPr>
        <p:spPr>
          <a:xfrm>
            <a:off x="321733" y="554845"/>
            <a:ext cx="10656891" cy="3902673"/>
          </a:xfrm>
        </p:spPr>
        <p:txBody>
          <a:bodyPr anchor="t">
            <a:normAutofit/>
          </a:bodyPr>
          <a:lstStyle/>
          <a:p>
            <a:pPr algn="l"/>
            <a:r>
              <a:rPr lang="en-GB" sz="5200" dirty="0">
                <a:solidFill>
                  <a:srgbClr val="FFFFFF"/>
                </a:solidFill>
              </a:rPr>
              <a:t>Thus far the Lord has helped us</a:t>
            </a:r>
          </a:p>
        </p:txBody>
      </p:sp>
      <p:sp>
        <p:nvSpPr>
          <p:cNvPr id="13" name="Rectangle 1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12F6342-B637-1B09-5C2C-1B51CBE12447}"/>
              </a:ext>
            </a:extLst>
          </p:cNvPr>
          <p:cNvSpPr>
            <a:spLocks noGrp="1"/>
          </p:cNvSpPr>
          <p:nvPr>
            <p:ph type="subTitle" idx="1"/>
          </p:nvPr>
        </p:nvSpPr>
        <p:spPr>
          <a:xfrm>
            <a:off x="315523" y="4718033"/>
            <a:ext cx="10678296" cy="1175039"/>
          </a:xfrm>
        </p:spPr>
        <p:txBody>
          <a:bodyPr anchor="b">
            <a:normAutofit/>
          </a:bodyPr>
          <a:lstStyle/>
          <a:p>
            <a:pPr algn="l"/>
            <a:r>
              <a:rPr lang="en-GB" sz="7200" dirty="0">
                <a:solidFill>
                  <a:srgbClr val="FFFFFF"/>
                </a:solidFill>
              </a:rPr>
              <a:t>Our Ebenezer</a:t>
            </a:r>
          </a:p>
        </p:txBody>
      </p:sp>
    </p:spTree>
    <p:extLst>
      <p:ext uri="{BB962C8B-B14F-4D97-AF65-F5344CB8AC3E}">
        <p14:creationId xmlns:p14="http://schemas.microsoft.com/office/powerpoint/2010/main" val="38084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nes being balanced">
            <a:extLst>
              <a:ext uri="{FF2B5EF4-FFF2-40B4-BE49-F238E27FC236}">
                <a16:creationId xmlns:a16="http://schemas.microsoft.com/office/drawing/2014/main" id="{43834D8B-0B59-E835-DDAC-89BE84EDBDA1}"/>
              </a:ext>
            </a:extLst>
          </p:cNvPr>
          <p:cNvPicPr>
            <a:picLocks noChangeAspect="1"/>
          </p:cNvPicPr>
          <p:nvPr/>
        </p:nvPicPr>
        <p:blipFill>
          <a:blip r:embed="rId2"/>
          <a:srcRect t="15369"/>
          <a:stretch>
            <a:fillRect/>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694B5BAF-6EF6-B16E-DC33-B2EA74C24FE4}"/>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3600">
                <a:solidFill>
                  <a:srgbClr val="FFFFFF"/>
                </a:solidFill>
              </a:rPr>
              <a:t>2. A stone that remembers God’s presence and power now and acts on it</a:t>
            </a:r>
          </a:p>
        </p:txBody>
      </p:sp>
      <p:sp>
        <p:nvSpPr>
          <p:cNvPr id="15" name="Rectangle 14">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01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See the source image">
            <a:extLst>
              <a:ext uri="{FF2B5EF4-FFF2-40B4-BE49-F238E27FC236}">
                <a16:creationId xmlns:a16="http://schemas.microsoft.com/office/drawing/2014/main" id="{DE9308BD-B7BC-A5F7-FE3A-601C5E5BBF12}"/>
              </a:ext>
            </a:extLst>
          </p:cNvPr>
          <p:cNvPicPr/>
          <p:nvPr/>
        </p:nvPicPr>
        <p:blipFill rotWithShape="1">
          <a:blip r:embed="rId2">
            <a:extLst>
              <a:ext uri="{28A0092B-C50C-407E-A947-70E740481C1C}">
                <a14:useLocalDpi xmlns:a14="http://schemas.microsoft.com/office/drawing/2010/main" val="0"/>
              </a:ext>
            </a:extLst>
          </a:blip>
          <a:srcRect l="1929"/>
          <a:stretch>
            <a:fillRect/>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A80F3C5-8154-6927-5A43-5D1A26BCD0D3}"/>
              </a:ext>
            </a:extLst>
          </p:cNvPr>
          <p:cNvSpPr>
            <a:spLocks noGrp="1"/>
          </p:cNvSpPr>
          <p:nvPr>
            <p:ph type="title"/>
          </p:nvPr>
        </p:nvSpPr>
        <p:spPr>
          <a:xfrm>
            <a:off x="860742" y="754839"/>
            <a:ext cx="4001034" cy="4460255"/>
          </a:xfrm>
        </p:spPr>
        <p:txBody>
          <a:bodyPr vert="horz" lIns="91440" tIns="45720" rIns="91440" bIns="45720" rtlCol="0" anchor="b">
            <a:normAutofit/>
          </a:bodyPr>
          <a:lstStyle/>
          <a:p>
            <a:r>
              <a:rPr lang="en-US" sz="4800" kern="1200" dirty="0">
                <a:solidFill>
                  <a:schemeClr val="tx1"/>
                </a:solidFill>
                <a:latin typeface="+mj-lt"/>
                <a:ea typeface="+mj-ea"/>
                <a:cs typeface="+mj-cs"/>
              </a:rPr>
              <a:t>3. A stone that looks for his faithfulness in the future and takes action to prepare for it.</a:t>
            </a:r>
          </a:p>
        </p:txBody>
      </p:sp>
      <p:pic>
        <p:nvPicPr>
          <p:cNvPr id="5" name="Picture 4" descr="Oblong shaped stone">
            <a:extLst>
              <a:ext uri="{FF2B5EF4-FFF2-40B4-BE49-F238E27FC236}">
                <a16:creationId xmlns:a16="http://schemas.microsoft.com/office/drawing/2014/main" id="{FA53129C-6AB3-A258-66CB-6165E7367524}"/>
              </a:ext>
            </a:extLst>
          </p:cNvPr>
          <p:cNvPicPr>
            <a:picLocks noChangeAspect="1"/>
          </p:cNvPicPr>
          <p:nvPr/>
        </p:nvPicPr>
        <p:blipFill>
          <a:blip r:embed="rId3"/>
          <a:srcRect l="16919" r="19658" b="1"/>
          <a:stretch>
            <a:fillRect/>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336229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8A045-1D3E-4979-BD32-22D86FC0303F}"/>
              </a:ext>
            </a:extLst>
          </p:cNvPr>
          <p:cNvPicPr>
            <a:picLocks noChangeAspect="1"/>
          </p:cNvPicPr>
          <p:nvPr/>
        </p:nvPicPr>
        <p:blipFill rotWithShape="1">
          <a:blip r:embed="rId2">
            <a:extLst>
              <a:ext uri="{28A0092B-C50C-407E-A947-70E740481C1C}">
                <a14:useLocalDpi xmlns:a14="http://schemas.microsoft.com/office/drawing/2010/main" val="0"/>
              </a:ext>
            </a:extLst>
          </a:blip>
          <a:srcRect t="22210" r="-1" b="12864"/>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601618B-C1D6-4926-8522-8E0A395A3E80}"/>
              </a:ext>
            </a:extLst>
          </p:cNvPr>
          <p:cNvSpPr>
            <a:spLocks noGrp="1"/>
          </p:cNvSpPr>
          <p:nvPr>
            <p:ph type="ctrTitle"/>
          </p:nvPr>
        </p:nvSpPr>
        <p:spPr>
          <a:xfrm>
            <a:off x="593380" y="3890924"/>
            <a:ext cx="4088190" cy="2369093"/>
          </a:xfrm>
        </p:spPr>
        <p:txBody>
          <a:bodyPr>
            <a:noAutofit/>
          </a:bodyPr>
          <a:lstStyle/>
          <a:p>
            <a:pPr>
              <a:lnSpc>
                <a:spcPct val="90000"/>
              </a:lnSpc>
            </a:pPr>
            <a:r>
              <a:rPr lang="en-GB" sz="3600" b="1" dirty="0">
                <a:solidFill>
                  <a:schemeClr val="tx1"/>
                </a:solidFill>
                <a:hlinkClick r:id="rId3">
                  <a:extLst>
                    <a:ext uri="{A12FA001-AC4F-418D-AE19-62706E023703}">
                      <ahyp:hlinkClr xmlns:ahyp="http://schemas.microsoft.com/office/drawing/2018/hyperlinkcolor" val="tx"/>
                    </a:ext>
                  </a:extLst>
                </a:hlinkClick>
              </a:rPr>
              <a:t>1 Samuel 7:12</a:t>
            </a:r>
            <a:r>
              <a:rPr lang="en-GB" sz="3600" dirty="0">
                <a:solidFill>
                  <a:schemeClr val="tx1"/>
                </a:solidFill>
              </a:rPr>
              <a:t> </a:t>
            </a:r>
            <a:r>
              <a:rPr lang="en-GB" sz="3600" baseline="30000" dirty="0">
                <a:solidFill>
                  <a:schemeClr val="tx1"/>
                </a:solidFill>
              </a:rPr>
              <a:t>12</a:t>
            </a:r>
            <a:r>
              <a:rPr lang="en-GB" sz="3600" dirty="0">
                <a:solidFill>
                  <a:schemeClr val="tx1"/>
                </a:solidFill>
              </a:rPr>
              <a:t>Then Samuel took a stone and set it up between Mizpah and Shen. He named it </a:t>
            </a:r>
            <a:r>
              <a:rPr lang="en-GB" sz="3600" b="1" dirty="0">
                <a:solidFill>
                  <a:schemeClr val="tx1"/>
                </a:solidFill>
              </a:rPr>
              <a:t>Ebenezer</a:t>
            </a:r>
            <a:r>
              <a:rPr lang="en-GB" sz="3600" dirty="0">
                <a:solidFill>
                  <a:schemeClr val="tx1"/>
                </a:solidFill>
              </a:rPr>
              <a:t>, saying, "Thus far the LORD has helped us."</a:t>
            </a:r>
          </a:p>
        </p:txBody>
      </p:sp>
      <p:sp>
        <p:nvSpPr>
          <p:cNvPr id="3" name="TextBox 2">
            <a:extLst>
              <a:ext uri="{FF2B5EF4-FFF2-40B4-BE49-F238E27FC236}">
                <a16:creationId xmlns:a16="http://schemas.microsoft.com/office/drawing/2014/main" id="{61FB2E4C-39FE-4FA0-8E20-065664E5F851}"/>
              </a:ext>
            </a:extLst>
          </p:cNvPr>
          <p:cNvSpPr txBox="1"/>
          <p:nvPr/>
        </p:nvSpPr>
        <p:spPr>
          <a:xfrm>
            <a:off x="1037393" y="619125"/>
            <a:ext cx="3586238" cy="1015663"/>
          </a:xfrm>
          <a:prstGeom prst="rect">
            <a:avLst/>
          </a:prstGeom>
          <a:noFill/>
        </p:spPr>
        <p:txBody>
          <a:bodyPr wrap="none" rtlCol="0">
            <a:spAutoFit/>
          </a:bodyPr>
          <a:lstStyle/>
          <a:p>
            <a:r>
              <a:rPr lang="en-GB" sz="6000" b="1" dirty="0"/>
              <a:t>Ebenezer</a:t>
            </a:r>
            <a:endParaRPr lang="en-GB" sz="6000" dirty="0"/>
          </a:p>
        </p:txBody>
      </p:sp>
    </p:spTree>
    <p:extLst>
      <p:ext uri="{BB962C8B-B14F-4D97-AF65-F5344CB8AC3E}">
        <p14:creationId xmlns:p14="http://schemas.microsoft.com/office/powerpoint/2010/main" val="412095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0 Samuel and the Stone of Ebenezer ideas | stone, bible lessons for ...">
            <a:extLst>
              <a:ext uri="{FF2B5EF4-FFF2-40B4-BE49-F238E27FC236}">
                <a16:creationId xmlns:a16="http://schemas.microsoft.com/office/drawing/2014/main" id="{C57D37D5-1DC5-BC53-7B76-23B74C535DC5}"/>
              </a:ext>
            </a:extLst>
          </p:cNvPr>
          <p:cNvPicPr>
            <a:picLocks noChangeAspect="1"/>
          </p:cNvPicPr>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252165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15A0FE8-2A17-C4C9-F42C-FE8B530D06FC}"/>
              </a:ext>
            </a:extLst>
          </p:cNvPr>
          <p:cNvPicPr>
            <a:picLocks noChangeAspect="1"/>
          </p:cNvPicPr>
          <p:nvPr/>
        </p:nvPicPr>
        <p:blipFill>
          <a:blip r:embed="rId2">
            <a:alphaModFix amt="35000"/>
          </a:blip>
          <a:srcRect t="9465" b="13743"/>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06CBF10-F2E1-533A-D9FF-9A102FA9566C}"/>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solidFill>
                  <a:srgbClr val="FFFFFF"/>
                </a:solidFill>
              </a:rPr>
              <a:t>What is the meaning of Ebenezer?</a:t>
            </a:r>
          </a:p>
        </p:txBody>
      </p:sp>
      <p:graphicFrame>
        <p:nvGraphicFramePr>
          <p:cNvPr id="5" name="Content Placeholder 2">
            <a:extLst>
              <a:ext uri="{FF2B5EF4-FFF2-40B4-BE49-F238E27FC236}">
                <a16:creationId xmlns:a16="http://schemas.microsoft.com/office/drawing/2014/main" id="{BD00FF39-9711-C9AF-ADFC-0D2246668E7E}"/>
              </a:ext>
            </a:extLst>
          </p:cNvPr>
          <p:cNvGraphicFramePr>
            <a:graphicFrameLocks noGrp="1"/>
          </p:cNvGraphicFramePr>
          <p:nvPr>
            <p:ph idx="4294967295"/>
            <p:extLst>
              <p:ext uri="{D42A27DB-BD31-4B8C-83A1-F6EECF244321}">
                <p14:modId xmlns:p14="http://schemas.microsoft.com/office/powerpoint/2010/main" val="3769018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1091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4F451F-C71C-4787-B2A0-2FA1EE44A907}"/>
              </a:ext>
            </a:extLst>
          </p:cNvPr>
          <p:cNvSpPr>
            <a:spLocks noGrp="1"/>
          </p:cNvSpPr>
          <p:nvPr>
            <p:ph type="title"/>
          </p:nvPr>
        </p:nvSpPr>
        <p:spPr>
          <a:xfrm>
            <a:off x="5894962" y="479493"/>
            <a:ext cx="5458838" cy="1325563"/>
          </a:xfrm>
        </p:spPr>
        <p:txBody>
          <a:bodyPr>
            <a:normAutofit/>
          </a:bodyPr>
          <a:lstStyle/>
          <a:p>
            <a:r>
              <a:rPr lang="en-GB" dirty="0"/>
              <a:t>Ebenezer</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See the source image">
            <a:extLst>
              <a:ext uri="{FF2B5EF4-FFF2-40B4-BE49-F238E27FC236}">
                <a16:creationId xmlns:a16="http://schemas.microsoft.com/office/drawing/2014/main" id="{75CAC12D-DD39-49B6-BDE5-C81CEA8BE425}"/>
              </a:ext>
            </a:extLst>
          </p:cNvPr>
          <p:cNvPicPr/>
          <p:nvPr/>
        </p:nvPicPr>
        <p:blipFill rotWithShape="1">
          <a:blip r:embed="rId2">
            <a:extLst>
              <a:ext uri="{28A0092B-C50C-407E-A947-70E740481C1C}">
                <a14:useLocalDpi xmlns:a14="http://schemas.microsoft.com/office/drawing/2010/main" val="0"/>
              </a:ext>
            </a:extLst>
          </a:blip>
          <a:srcRect l="58996" r="6437" b="14167"/>
          <a:stretch/>
        </p:blipFill>
        <p:spPr bwMode="auto">
          <a:xfrm>
            <a:off x="1063694" y="511293"/>
            <a:ext cx="405635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DB6197A0-0235-4B6D-B923-F1DBC4907A21}"/>
              </a:ext>
            </a:extLst>
          </p:cNvPr>
          <p:cNvSpPr>
            <a:spLocks noGrp="1"/>
          </p:cNvSpPr>
          <p:nvPr>
            <p:ph idx="1"/>
          </p:nvPr>
        </p:nvSpPr>
        <p:spPr>
          <a:xfrm>
            <a:off x="5894962" y="1984443"/>
            <a:ext cx="5458838" cy="4192520"/>
          </a:xfrm>
        </p:spPr>
        <p:txBody>
          <a:bodyPr>
            <a:normAutofit/>
          </a:bodyPr>
          <a:lstStyle/>
          <a:p>
            <a:pPr marL="0" indent="0">
              <a:buNone/>
            </a:pPr>
            <a:r>
              <a:rPr lang="en-GB" sz="4000" dirty="0"/>
              <a:t>Ebenezer = “The Rock of Help” : a monument to God’s faithfulness; a remembrance, an altar or memorial of a time or event where God intervened.</a:t>
            </a:r>
          </a:p>
          <a:p>
            <a:pPr marL="0" indent="0">
              <a:buNone/>
            </a:pPr>
            <a:endParaRPr lang="en-GB" dirty="0"/>
          </a:p>
        </p:txBody>
      </p:sp>
    </p:spTree>
    <p:extLst>
      <p:ext uri="{BB962C8B-B14F-4D97-AF65-F5344CB8AC3E}">
        <p14:creationId xmlns:p14="http://schemas.microsoft.com/office/powerpoint/2010/main" val="324837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0916-1D69-84E1-1F37-3B64B4E44497}"/>
              </a:ext>
            </a:extLst>
          </p:cNvPr>
          <p:cNvSpPr>
            <a:spLocks noGrp="1"/>
          </p:cNvSpPr>
          <p:nvPr>
            <p:ph type="title"/>
          </p:nvPr>
        </p:nvSpPr>
        <p:spPr/>
        <p:txBody>
          <a:bodyPr/>
          <a:lstStyle/>
          <a:p>
            <a:r>
              <a:rPr lang="en-GB" dirty="0"/>
              <a:t>What is the Background? (1 Sam 7. 1-12)</a:t>
            </a:r>
          </a:p>
        </p:txBody>
      </p:sp>
      <p:sp>
        <p:nvSpPr>
          <p:cNvPr id="3" name="Content Placeholder 2">
            <a:extLst>
              <a:ext uri="{FF2B5EF4-FFF2-40B4-BE49-F238E27FC236}">
                <a16:creationId xmlns:a16="http://schemas.microsoft.com/office/drawing/2014/main" id="{C26C598A-9984-78FF-5CBF-1E17836B289A}"/>
              </a:ext>
            </a:extLst>
          </p:cNvPr>
          <p:cNvSpPr>
            <a:spLocks noGrp="1"/>
          </p:cNvSpPr>
          <p:nvPr>
            <p:ph idx="1"/>
          </p:nvPr>
        </p:nvSpPr>
        <p:spPr>
          <a:xfrm>
            <a:off x="838200" y="1466850"/>
            <a:ext cx="10515600" cy="5026025"/>
          </a:xfrm>
        </p:spPr>
        <p:txBody>
          <a:bodyPr>
            <a:normAutofit/>
          </a:bodyPr>
          <a:lstStyle/>
          <a:p>
            <a:pPr algn="l">
              <a:buNone/>
            </a:pPr>
            <a:r>
              <a:rPr lang="en-GB" b="1" i="0" dirty="0">
                <a:solidFill>
                  <a:srgbClr val="000000"/>
                </a:solidFill>
                <a:effectLst/>
                <a:latin typeface="system-ui"/>
              </a:rPr>
              <a:t>7 </a:t>
            </a:r>
            <a:r>
              <a:rPr lang="en-GB" b="1" i="0" baseline="30000" dirty="0">
                <a:solidFill>
                  <a:srgbClr val="000000"/>
                </a:solidFill>
                <a:effectLst/>
                <a:latin typeface="system-ui"/>
              </a:rPr>
              <a:t>1 </a:t>
            </a:r>
            <a:r>
              <a:rPr lang="en-GB" b="0" i="0" dirty="0">
                <a:solidFill>
                  <a:srgbClr val="000000"/>
                </a:solidFill>
                <a:effectLst/>
                <a:latin typeface="system-ui"/>
              </a:rPr>
              <a:t>So the men of Kiriath Jearim came and took up the ark of the </a:t>
            </a:r>
            <a:r>
              <a:rPr lang="en-GB" b="0" i="0" cap="small" dirty="0">
                <a:solidFill>
                  <a:srgbClr val="000000"/>
                </a:solidFill>
                <a:effectLst/>
                <a:latin typeface="system-ui"/>
              </a:rPr>
              <a:t>Lord</a:t>
            </a:r>
            <a:r>
              <a:rPr lang="en-GB" b="0" i="0" dirty="0">
                <a:solidFill>
                  <a:srgbClr val="000000"/>
                </a:solidFill>
                <a:effectLst/>
                <a:latin typeface="system-ui"/>
              </a:rPr>
              <a:t>. They brought it to Abinadab’s house on the hill and consecrated Eleazar his son to guard the ark of the </a:t>
            </a:r>
            <a:r>
              <a:rPr lang="en-GB" b="0" i="0" cap="small" dirty="0">
                <a:solidFill>
                  <a:srgbClr val="000000"/>
                </a:solidFill>
                <a:effectLst/>
                <a:latin typeface="system-ui"/>
              </a:rPr>
              <a:t>Lord</a:t>
            </a:r>
            <a:r>
              <a:rPr lang="en-GB" b="0" i="0" dirty="0">
                <a:solidFill>
                  <a:srgbClr val="000000"/>
                </a:solidFill>
                <a:effectLst/>
                <a:latin typeface="system-ui"/>
              </a:rPr>
              <a:t>. </a:t>
            </a:r>
            <a:r>
              <a:rPr lang="en-GB" b="1" i="0" baseline="30000" dirty="0">
                <a:solidFill>
                  <a:srgbClr val="000000"/>
                </a:solidFill>
                <a:effectLst/>
                <a:latin typeface="system-ui"/>
              </a:rPr>
              <a:t>2 </a:t>
            </a:r>
            <a:r>
              <a:rPr lang="en-GB" b="0" i="0" dirty="0">
                <a:solidFill>
                  <a:srgbClr val="000000"/>
                </a:solidFill>
                <a:effectLst/>
                <a:latin typeface="system-ui"/>
              </a:rPr>
              <a:t>The ark remained at Kiriath Jearim a long time—twenty years in all.</a:t>
            </a:r>
          </a:p>
          <a:p>
            <a:pPr algn="l">
              <a:spcBef>
                <a:spcPts val="1500"/>
              </a:spcBef>
              <a:spcAft>
                <a:spcPts val="750"/>
              </a:spcAft>
              <a:buNone/>
            </a:pPr>
            <a:r>
              <a:rPr lang="en-GB" b="1" i="0" dirty="0">
                <a:solidFill>
                  <a:srgbClr val="000000"/>
                </a:solidFill>
                <a:effectLst/>
                <a:latin typeface="system-ui"/>
              </a:rPr>
              <a:t>Samuel Subdues the Philistines at Mizpah</a:t>
            </a:r>
          </a:p>
          <a:p>
            <a:pPr algn="l">
              <a:buNone/>
            </a:pPr>
            <a:r>
              <a:rPr lang="en-GB" b="0" i="0" dirty="0">
                <a:solidFill>
                  <a:srgbClr val="000000"/>
                </a:solidFill>
                <a:effectLst/>
                <a:latin typeface="system-ui"/>
              </a:rPr>
              <a:t>Then all the people of Israel turned back to the </a:t>
            </a:r>
            <a:r>
              <a:rPr lang="en-GB" b="0" i="0" cap="small" dirty="0">
                <a:solidFill>
                  <a:srgbClr val="000000"/>
                </a:solidFill>
                <a:effectLst/>
                <a:latin typeface="system-ui"/>
              </a:rPr>
              <a:t>Lord</a:t>
            </a:r>
            <a:r>
              <a:rPr lang="en-GB" b="0" i="0" dirty="0">
                <a:solidFill>
                  <a:srgbClr val="000000"/>
                </a:solidFill>
                <a:effectLst/>
                <a:latin typeface="system-ui"/>
              </a:rPr>
              <a:t>. </a:t>
            </a:r>
            <a:r>
              <a:rPr lang="en-GB" b="1" i="0" baseline="30000" dirty="0">
                <a:solidFill>
                  <a:srgbClr val="000000"/>
                </a:solidFill>
                <a:effectLst/>
                <a:latin typeface="system-ui"/>
              </a:rPr>
              <a:t>3 </a:t>
            </a:r>
            <a:r>
              <a:rPr lang="en-GB" b="0" i="0" dirty="0">
                <a:solidFill>
                  <a:srgbClr val="000000"/>
                </a:solidFill>
                <a:effectLst/>
                <a:latin typeface="system-ui"/>
              </a:rPr>
              <a:t>So Samuel said to all the Israelites, “If you are returning to the </a:t>
            </a:r>
            <a:r>
              <a:rPr lang="en-GB" b="0" i="0" cap="small" dirty="0">
                <a:solidFill>
                  <a:srgbClr val="000000"/>
                </a:solidFill>
                <a:effectLst/>
                <a:latin typeface="system-ui"/>
              </a:rPr>
              <a:t>Lord</a:t>
            </a:r>
            <a:r>
              <a:rPr lang="en-GB" b="0" i="0" dirty="0">
                <a:solidFill>
                  <a:srgbClr val="000000"/>
                </a:solidFill>
                <a:effectLst/>
                <a:latin typeface="system-ui"/>
              </a:rPr>
              <a:t> with all your hearts, then rid yourselves of the foreign gods and the </a:t>
            </a:r>
            <a:r>
              <a:rPr lang="en-GB" b="0" i="0" dirty="0" err="1">
                <a:solidFill>
                  <a:srgbClr val="000000"/>
                </a:solidFill>
                <a:effectLst/>
                <a:latin typeface="system-ui"/>
              </a:rPr>
              <a:t>Ashtoreths</a:t>
            </a:r>
            <a:r>
              <a:rPr lang="en-GB" b="0" i="0" dirty="0">
                <a:solidFill>
                  <a:srgbClr val="000000"/>
                </a:solidFill>
                <a:effectLst/>
                <a:latin typeface="system-ui"/>
              </a:rPr>
              <a:t> and commit yourselves to the </a:t>
            </a:r>
            <a:r>
              <a:rPr lang="en-GB" b="0" i="0" cap="small" dirty="0">
                <a:solidFill>
                  <a:srgbClr val="000000"/>
                </a:solidFill>
                <a:effectLst/>
                <a:latin typeface="system-ui"/>
              </a:rPr>
              <a:t>Lord</a:t>
            </a:r>
            <a:r>
              <a:rPr lang="en-GB" b="0" i="0" dirty="0">
                <a:solidFill>
                  <a:srgbClr val="000000"/>
                </a:solidFill>
                <a:effectLst/>
                <a:latin typeface="system-ui"/>
              </a:rPr>
              <a:t> and serve him only, and he will deliver you out of the hand of the Philistines.” </a:t>
            </a:r>
            <a:r>
              <a:rPr lang="en-GB" b="1" i="0" baseline="30000" dirty="0">
                <a:solidFill>
                  <a:srgbClr val="000000"/>
                </a:solidFill>
                <a:effectLst/>
                <a:latin typeface="system-ui"/>
              </a:rPr>
              <a:t>4 </a:t>
            </a:r>
            <a:r>
              <a:rPr lang="en-GB" b="0" i="0" dirty="0">
                <a:solidFill>
                  <a:srgbClr val="000000"/>
                </a:solidFill>
                <a:effectLst/>
                <a:latin typeface="system-ui"/>
              </a:rPr>
              <a:t>So the Israelites put away their Baals and </a:t>
            </a:r>
            <a:r>
              <a:rPr lang="en-GB" b="0" i="0" dirty="0" err="1">
                <a:solidFill>
                  <a:srgbClr val="000000"/>
                </a:solidFill>
                <a:effectLst/>
                <a:latin typeface="system-ui"/>
              </a:rPr>
              <a:t>Ashtoreths</a:t>
            </a:r>
            <a:r>
              <a:rPr lang="en-GB" b="0" i="0" dirty="0">
                <a:solidFill>
                  <a:srgbClr val="000000"/>
                </a:solidFill>
                <a:effectLst/>
                <a:latin typeface="system-ui"/>
              </a:rPr>
              <a:t>, and served the </a:t>
            </a:r>
            <a:r>
              <a:rPr lang="en-GB" b="0" i="0" cap="small" dirty="0">
                <a:solidFill>
                  <a:srgbClr val="000000"/>
                </a:solidFill>
                <a:effectLst/>
                <a:latin typeface="system-ui"/>
              </a:rPr>
              <a:t>Lord</a:t>
            </a:r>
            <a:r>
              <a:rPr lang="en-GB" b="0" i="0" dirty="0">
                <a:solidFill>
                  <a:srgbClr val="000000"/>
                </a:solidFill>
                <a:effectLst/>
                <a:latin typeface="system-ui"/>
              </a:rPr>
              <a:t> only.</a:t>
            </a:r>
          </a:p>
          <a:p>
            <a:endParaRPr lang="en-GB" dirty="0"/>
          </a:p>
        </p:txBody>
      </p:sp>
    </p:spTree>
    <p:extLst>
      <p:ext uri="{BB962C8B-B14F-4D97-AF65-F5344CB8AC3E}">
        <p14:creationId xmlns:p14="http://schemas.microsoft.com/office/powerpoint/2010/main" val="8826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33E2-2199-1608-F741-93DB7FCB8E65}"/>
              </a:ext>
            </a:extLst>
          </p:cNvPr>
          <p:cNvSpPr>
            <a:spLocks noGrp="1"/>
          </p:cNvSpPr>
          <p:nvPr>
            <p:ph type="title"/>
          </p:nvPr>
        </p:nvSpPr>
        <p:spPr>
          <a:xfrm>
            <a:off x="838200" y="41275"/>
            <a:ext cx="10515600" cy="1325563"/>
          </a:xfrm>
        </p:spPr>
        <p:txBody>
          <a:bodyPr/>
          <a:lstStyle/>
          <a:p>
            <a:r>
              <a:rPr lang="en-GB" dirty="0"/>
              <a:t>What is the Background? (1 Sam 7. 1-12)</a:t>
            </a:r>
          </a:p>
        </p:txBody>
      </p:sp>
      <p:sp>
        <p:nvSpPr>
          <p:cNvPr id="3" name="Content Placeholder 2">
            <a:extLst>
              <a:ext uri="{FF2B5EF4-FFF2-40B4-BE49-F238E27FC236}">
                <a16:creationId xmlns:a16="http://schemas.microsoft.com/office/drawing/2014/main" id="{6AF2C477-6536-056B-1DCB-C8CA0A98DA9F}"/>
              </a:ext>
            </a:extLst>
          </p:cNvPr>
          <p:cNvSpPr>
            <a:spLocks noGrp="1"/>
          </p:cNvSpPr>
          <p:nvPr>
            <p:ph idx="1"/>
          </p:nvPr>
        </p:nvSpPr>
        <p:spPr>
          <a:xfrm>
            <a:off x="590550" y="1671637"/>
            <a:ext cx="10763250" cy="5186363"/>
          </a:xfrm>
        </p:spPr>
        <p:txBody>
          <a:bodyPr>
            <a:normAutofit lnSpcReduction="10000"/>
          </a:bodyPr>
          <a:lstStyle/>
          <a:p>
            <a:pPr algn="l">
              <a:buNone/>
            </a:pPr>
            <a:r>
              <a:rPr lang="en-GB" b="1" i="0" baseline="30000" dirty="0">
                <a:solidFill>
                  <a:srgbClr val="000000"/>
                </a:solidFill>
                <a:effectLst/>
                <a:latin typeface="system-ui"/>
              </a:rPr>
              <a:t>5 </a:t>
            </a:r>
            <a:r>
              <a:rPr lang="en-GB" b="0" i="0" dirty="0">
                <a:solidFill>
                  <a:srgbClr val="000000"/>
                </a:solidFill>
                <a:effectLst/>
                <a:latin typeface="system-ui"/>
              </a:rPr>
              <a:t>Then Samuel said, “Assemble all Israel at Mizpah, and I will intercede with the </a:t>
            </a:r>
            <a:r>
              <a:rPr lang="en-GB" b="0" i="0" cap="small" dirty="0">
                <a:solidFill>
                  <a:srgbClr val="000000"/>
                </a:solidFill>
                <a:effectLst/>
                <a:latin typeface="system-ui"/>
              </a:rPr>
              <a:t>Lord</a:t>
            </a:r>
            <a:r>
              <a:rPr lang="en-GB" b="0" i="0" dirty="0">
                <a:solidFill>
                  <a:srgbClr val="000000"/>
                </a:solidFill>
                <a:effectLst/>
                <a:latin typeface="system-ui"/>
              </a:rPr>
              <a:t> for you.” </a:t>
            </a:r>
            <a:r>
              <a:rPr lang="en-GB" b="1" i="0" baseline="30000" dirty="0">
                <a:solidFill>
                  <a:srgbClr val="000000"/>
                </a:solidFill>
                <a:effectLst/>
                <a:latin typeface="system-ui"/>
              </a:rPr>
              <a:t>6 </a:t>
            </a:r>
            <a:r>
              <a:rPr lang="en-GB" b="0" i="0" dirty="0">
                <a:solidFill>
                  <a:srgbClr val="000000"/>
                </a:solidFill>
                <a:effectLst/>
                <a:latin typeface="system-ui"/>
              </a:rPr>
              <a:t>When they had assembled at Mizpah, they drew water and poured it out before the </a:t>
            </a:r>
            <a:r>
              <a:rPr lang="en-GB" b="0" i="0" cap="small" dirty="0">
                <a:solidFill>
                  <a:srgbClr val="000000"/>
                </a:solidFill>
                <a:effectLst/>
                <a:latin typeface="system-ui"/>
              </a:rPr>
              <a:t>Lord</a:t>
            </a:r>
            <a:r>
              <a:rPr lang="en-GB" b="0" i="0" dirty="0">
                <a:solidFill>
                  <a:srgbClr val="000000"/>
                </a:solidFill>
                <a:effectLst/>
                <a:latin typeface="system-ui"/>
              </a:rPr>
              <a:t>. On that day they fasted and there they confessed, “We have sinned against the </a:t>
            </a:r>
            <a:r>
              <a:rPr lang="en-GB" b="0" i="0" cap="small" dirty="0">
                <a:solidFill>
                  <a:srgbClr val="000000"/>
                </a:solidFill>
                <a:effectLst/>
                <a:latin typeface="system-ui"/>
              </a:rPr>
              <a:t>Lord</a:t>
            </a:r>
            <a:r>
              <a:rPr lang="en-GB" b="0" i="0" dirty="0">
                <a:solidFill>
                  <a:srgbClr val="000000"/>
                </a:solidFill>
                <a:effectLst/>
                <a:latin typeface="system-ui"/>
              </a:rPr>
              <a:t>.” Now Samuel was serving as leader</a:t>
            </a:r>
            <a:r>
              <a:rPr lang="en-GB" b="0" i="0" baseline="30000" dirty="0">
                <a:solidFill>
                  <a:srgbClr val="000000"/>
                </a:solidFill>
                <a:effectLst/>
                <a:latin typeface="system-ui"/>
              </a:rPr>
              <a:t>[</a:t>
            </a:r>
            <a:r>
              <a:rPr lang="en-GB" b="0" i="0" baseline="30000" dirty="0">
                <a:solidFill>
                  <a:srgbClr val="4A4A4A"/>
                </a:solidFill>
                <a:effectLst/>
                <a:latin typeface="system-ui"/>
                <a:hlinkClick r:id="rId2" tooltip="See footnote a"/>
              </a:rPr>
              <a:t>a</a:t>
            </a:r>
            <a:r>
              <a:rPr lang="en-GB" b="0" i="0" baseline="30000" dirty="0">
                <a:solidFill>
                  <a:srgbClr val="000000"/>
                </a:solidFill>
                <a:effectLst/>
                <a:latin typeface="system-ui"/>
              </a:rPr>
              <a:t>]</a:t>
            </a:r>
            <a:r>
              <a:rPr lang="en-GB" b="0" i="0" dirty="0">
                <a:solidFill>
                  <a:srgbClr val="000000"/>
                </a:solidFill>
                <a:effectLst/>
                <a:latin typeface="system-ui"/>
              </a:rPr>
              <a:t> of Israel at Mizpah.</a:t>
            </a:r>
            <a:r>
              <a:rPr lang="en-GB" b="1" i="0" baseline="30000" dirty="0">
                <a:solidFill>
                  <a:srgbClr val="000000"/>
                </a:solidFill>
                <a:effectLst/>
                <a:latin typeface="system-ui"/>
              </a:rPr>
              <a:t> </a:t>
            </a:r>
          </a:p>
          <a:p>
            <a:pPr algn="l">
              <a:buNone/>
            </a:pPr>
            <a:r>
              <a:rPr lang="en-GB" b="1" i="0" baseline="30000" dirty="0">
                <a:solidFill>
                  <a:srgbClr val="000000"/>
                </a:solidFill>
                <a:effectLst/>
                <a:latin typeface="system-ui"/>
              </a:rPr>
              <a:t>7 </a:t>
            </a:r>
            <a:r>
              <a:rPr lang="en-GB" b="0" i="0" dirty="0">
                <a:solidFill>
                  <a:srgbClr val="000000"/>
                </a:solidFill>
                <a:effectLst/>
                <a:latin typeface="system-ui"/>
              </a:rPr>
              <a:t>When the Philistines heard that Israel had assembled at Mizpah, the rulers of the Philistines came up to attack them. When the Israelites heard of it, they were afraid because of the Philistines. </a:t>
            </a:r>
            <a:r>
              <a:rPr lang="en-GB" b="1" i="0" baseline="30000" dirty="0">
                <a:solidFill>
                  <a:srgbClr val="000000"/>
                </a:solidFill>
                <a:effectLst/>
                <a:latin typeface="system-ui"/>
              </a:rPr>
              <a:t>8 </a:t>
            </a:r>
            <a:r>
              <a:rPr lang="en-GB" b="0" i="0" dirty="0">
                <a:solidFill>
                  <a:srgbClr val="000000"/>
                </a:solidFill>
                <a:effectLst/>
                <a:latin typeface="system-ui"/>
              </a:rPr>
              <a:t>They said to Samuel, “Do not stop crying out to the </a:t>
            </a:r>
            <a:r>
              <a:rPr lang="en-GB" b="0" i="0" cap="small" dirty="0">
                <a:solidFill>
                  <a:srgbClr val="000000"/>
                </a:solidFill>
                <a:effectLst/>
                <a:latin typeface="system-ui"/>
              </a:rPr>
              <a:t>Lord</a:t>
            </a:r>
            <a:r>
              <a:rPr lang="en-GB" b="0" i="0" dirty="0">
                <a:solidFill>
                  <a:srgbClr val="000000"/>
                </a:solidFill>
                <a:effectLst/>
                <a:latin typeface="system-ui"/>
              </a:rPr>
              <a:t> our God for us, that he may rescue us from the hand of the Philistines.”</a:t>
            </a:r>
          </a:p>
          <a:p>
            <a:pPr algn="l">
              <a:buNone/>
            </a:pPr>
            <a:r>
              <a:rPr lang="en-GB" b="0" i="0" dirty="0">
                <a:solidFill>
                  <a:srgbClr val="000000"/>
                </a:solidFill>
                <a:effectLst/>
                <a:latin typeface="system-ui"/>
              </a:rPr>
              <a:t> </a:t>
            </a:r>
            <a:r>
              <a:rPr lang="en-GB" b="1" i="0" baseline="30000" dirty="0">
                <a:solidFill>
                  <a:srgbClr val="000000"/>
                </a:solidFill>
                <a:effectLst/>
                <a:latin typeface="system-ui"/>
              </a:rPr>
              <a:t>9 </a:t>
            </a:r>
            <a:r>
              <a:rPr lang="en-GB" b="0" i="0" dirty="0">
                <a:solidFill>
                  <a:srgbClr val="000000"/>
                </a:solidFill>
                <a:effectLst/>
                <a:latin typeface="system-ui"/>
              </a:rPr>
              <a:t>Then Samuel took a suckling lamb and sacrificed it as a whole burnt offering to the </a:t>
            </a:r>
            <a:r>
              <a:rPr lang="en-GB" b="0" i="0" cap="small" dirty="0">
                <a:solidFill>
                  <a:srgbClr val="000000"/>
                </a:solidFill>
                <a:effectLst/>
                <a:latin typeface="system-ui"/>
              </a:rPr>
              <a:t>Lord</a:t>
            </a:r>
            <a:r>
              <a:rPr lang="en-GB" b="0" i="0" dirty="0">
                <a:solidFill>
                  <a:srgbClr val="000000"/>
                </a:solidFill>
                <a:effectLst/>
                <a:latin typeface="system-ui"/>
              </a:rPr>
              <a:t>. He cried out to the </a:t>
            </a:r>
            <a:r>
              <a:rPr lang="en-GB" b="0" i="0" cap="small" dirty="0">
                <a:solidFill>
                  <a:srgbClr val="000000"/>
                </a:solidFill>
                <a:effectLst/>
                <a:latin typeface="system-ui"/>
              </a:rPr>
              <a:t>Lord</a:t>
            </a:r>
            <a:r>
              <a:rPr lang="en-GB" b="0" i="0" dirty="0">
                <a:solidFill>
                  <a:srgbClr val="000000"/>
                </a:solidFill>
                <a:effectLst/>
                <a:latin typeface="system-ui"/>
              </a:rPr>
              <a:t> on Israel’s behalf, and the </a:t>
            </a:r>
            <a:r>
              <a:rPr lang="en-GB" b="0" i="0" cap="small" dirty="0">
                <a:solidFill>
                  <a:srgbClr val="000000"/>
                </a:solidFill>
                <a:effectLst/>
                <a:latin typeface="system-ui"/>
              </a:rPr>
              <a:t>Lord</a:t>
            </a:r>
            <a:r>
              <a:rPr lang="en-GB" b="0" i="0" dirty="0">
                <a:solidFill>
                  <a:srgbClr val="000000"/>
                </a:solidFill>
                <a:effectLst/>
                <a:latin typeface="system-ui"/>
              </a:rPr>
              <a:t> answered him.</a:t>
            </a:r>
          </a:p>
          <a:p>
            <a:pPr algn="l"/>
            <a:endParaRPr lang="en-GB" b="0" i="0" dirty="0">
              <a:solidFill>
                <a:srgbClr val="000000"/>
              </a:solidFill>
              <a:effectLst/>
              <a:latin typeface="system-ui"/>
            </a:endParaRPr>
          </a:p>
          <a:p>
            <a:endParaRPr lang="en-GB" dirty="0"/>
          </a:p>
        </p:txBody>
      </p:sp>
    </p:spTree>
    <p:extLst>
      <p:ext uri="{BB962C8B-B14F-4D97-AF65-F5344CB8AC3E}">
        <p14:creationId xmlns:p14="http://schemas.microsoft.com/office/powerpoint/2010/main" val="391377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3F47-734D-8B82-9E17-3BDBFEA73F98}"/>
              </a:ext>
            </a:extLst>
          </p:cNvPr>
          <p:cNvSpPr>
            <a:spLocks noGrp="1"/>
          </p:cNvSpPr>
          <p:nvPr>
            <p:ph type="title"/>
          </p:nvPr>
        </p:nvSpPr>
        <p:spPr/>
        <p:txBody>
          <a:bodyPr/>
          <a:lstStyle/>
          <a:p>
            <a:r>
              <a:rPr lang="en-GB" dirty="0"/>
              <a:t>What is the Background? (1 Sam 7. 1-12)</a:t>
            </a:r>
          </a:p>
        </p:txBody>
      </p:sp>
      <p:sp>
        <p:nvSpPr>
          <p:cNvPr id="3" name="Content Placeholder 2">
            <a:extLst>
              <a:ext uri="{FF2B5EF4-FFF2-40B4-BE49-F238E27FC236}">
                <a16:creationId xmlns:a16="http://schemas.microsoft.com/office/drawing/2014/main" id="{DC9B27F6-2C4F-8BD3-C365-4C2486516B1C}"/>
              </a:ext>
            </a:extLst>
          </p:cNvPr>
          <p:cNvSpPr>
            <a:spLocks noGrp="1"/>
          </p:cNvSpPr>
          <p:nvPr>
            <p:ph idx="1"/>
          </p:nvPr>
        </p:nvSpPr>
        <p:spPr>
          <a:xfrm>
            <a:off x="838200" y="2016125"/>
            <a:ext cx="11125200" cy="4841875"/>
          </a:xfrm>
        </p:spPr>
        <p:txBody>
          <a:bodyPr>
            <a:normAutofit/>
          </a:bodyPr>
          <a:lstStyle/>
          <a:p>
            <a:pPr algn="l">
              <a:buNone/>
            </a:pPr>
            <a:r>
              <a:rPr lang="en-GB" b="1" i="0" baseline="30000" dirty="0">
                <a:solidFill>
                  <a:srgbClr val="000000"/>
                </a:solidFill>
                <a:effectLst/>
                <a:latin typeface="system-ui"/>
              </a:rPr>
              <a:t>10 </a:t>
            </a:r>
            <a:r>
              <a:rPr lang="en-GB" b="0" i="0" dirty="0">
                <a:solidFill>
                  <a:srgbClr val="000000"/>
                </a:solidFill>
                <a:effectLst/>
                <a:latin typeface="system-ui"/>
              </a:rPr>
              <a:t>While Samuel was sacrificing the burnt offering, the Philistines drew near to engage Israel in battle. But that day the </a:t>
            </a:r>
            <a:r>
              <a:rPr lang="en-GB" b="0" i="0" cap="small" dirty="0">
                <a:solidFill>
                  <a:srgbClr val="000000"/>
                </a:solidFill>
                <a:effectLst/>
                <a:latin typeface="system-ui"/>
              </a:rPr>
              <a:t>Lord</a:t>
            </a:r>
            <a:r>
              <a:rPr lang="en-GB" b="0" i="0" dirty="0">
                <a:solidFill>
                  <a:srgbClr val="000000"/>
                </a:solidFill>
                <a:effectLst/>
                <a:latin typeface="system-ui"/>
              </a:rPr>
              <a:t> thundered with loud thunder against the Philistines and threw them into such a panic that they were routed before the Israelites. </a:t>
            </a:r>
            <a:r>
              <a:rPr lang="en-GB" b="1" i="0" baseline="30000" dirty="0">
                <a:solidFill>
                  <a:srgbClr val="000000"/>
                </a:solidFill>
                <a:effectLst/>
                <a:latin typeface="system-ui"/>
              </a:rPr>
              <a:t>11 </a:t>
            </a:r>
            <a:r>
              <a:rPr lang="en-GB" b="0" i="0" dirty="0">
                <a:solidFill>
                  <a:srgbClr val="000000"/>
                </a:solidFill>
                <a:effectLst/>
                <a:latin typeface="system-ui"/>
              </a:rPr>
              <a:t>The men of Israel rushed out of Mizpah and pursued the Philistines, slaughtering them along the way to a point below Beth Kar.</a:t>
            </a:r>
          </a:p>
          <a:p>
            <a:pPr algn="l"/>
            <a:r>
              <a:rPr lang="en-GB" b="1" i="0" baseline="30000" dirty="0">
                <a:solidFill>
                  <a:srgbClr val="000000"/>
                </a:solidFill>
                <a:effectLst/>
                <a:latin typeface="system-ui"/>
              </a:rPr>
              <a:t>12 </a:t>
            </a:r>
            <a:r>
              <a:rPr lang="en-GB" b="0" i="0" dirty="0">
                <a:solidFill>
                  <a:srgbClr val="000000"/>
                </a:solidFill>
                <a:effectLst/>
                <a:latin typeface="system-ui"/>
              </a:rPr>
              <a:t>Then Samuel took a stone and set it up between Mizpah and Shen. He named it Ebenezer,</a:t>
            </a:r>
            <a:r>
              <a:rPr lang="en-GB" b="0" i="0" baseline="30000" dirty="0">
                <a:solidFill>
                  <a:srgbClr val="000000"/>
                </a:solidFill>
                <a:effectLst/>
                <a:latin typeface="system-ui"/>
              </a:rPr>
              <a:t>[</a:t>
            </a:r>
            <a:r>
              <a:rPr lang="en-GB" b="0" i="0" baseline="30000" dirty="0">
                <a:solidFill>
                  <a:srgbClr val="4A4A4A"/>
                </a:solidFill>
                <a:effectLst/>
                <a:latin typeface="system-ui"/>
                <a:hlinkClick r:id="rId2" tooltip="See footnote b"/>
              </a:rPr>
              <a:t>b</a:t>
            </a:r>
            <a:r>
              <a:rPr lang="en-GB" b="0" i="0" baseline="30000" dirty="0">
                <a:solidFill>
                  <a:srgbClr val="000000"/>
                </a:solidFill>
                <a:effectLst/>
                <a:latin typeface="system-ui"/>
              </a:rPr>
              <a:t>]</a:t>
            </a:r>
            <a:r>
              <a:rPr lang="en-GB" b="0" i="0" dirty="0">
                <a:solidFill>
                  <a:srgbClr val="000000"/>
                </a:solidFill>
                <a:effectLst/>
                <a:latin typeface="system-ui"/>
              </a:rPr>
              <a:t> saying, “Thus far the </a:t>
            </a:r>
            <a:r>
              <a:rPr lang="en-GB" b="0" i="0" cap="small" dirty="0">
                <a:solidFill>
                  <a:srgbClr val="000000"/>
                </a:solidFill>
                <a:effectLst/>
                <a:latin typeface="system-ui"/>
              </a:rPr>
              <a:t>Lord</a:t>
            </a:r>
            <a:r>
              <a:rPr lang="en-GB" b="0" i="0" dirty="0">
                <a:solidFill>
                  <a:srgbClr val="000000"/>
                </a:solidFill>
                <a:effectLst/>
                <a:latin typeface="system-ui"/>
              </a:rPr>
              <a:t> has helped us.”</a:t>
            </a:r>
          </a:p>
          <a:p>
            <a:endParaRPr lang="en-GB" dirty="0"/>
          </a:p>
        </p:txBody>
      </p:sp>
    </p:spTree>
    <p:extLst>
      <p:ext uri="{BB962C8B-B14F-4D97-AF65-F5344CB8AC3E}">
        <p14:creationId xmlns:p14="http://schemas.microsoft.com/office/powerpoint/2010/main" val="251888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nes being balanced">
            <a:extLst>
              <a:ext uri="{FF2B5EF4-FFF2-40B4-BE49-F238E27FC236}">
                <a16:creationId xmlns:a16="http://schemas.microsoft.com/office/drawing/2014/main" id="{F4E13312-58B9-4EDC-6617-0976E4FA272C}"/>
              </a:ext>
            </a:extLst>
          </p:cNvPr>
          <p:cNvPicPr>
            <a:picLocks noChangeAspect="1"/>
          </p:cNvPicPr>
          <p:nvPr/>
        </p:nvPicPr>
        <p:blipFill>
          <a:blip r:embed="rId2"/>
          <a:srcRect t="15369"/>
          <a:stretch>
            <a:fillRect/>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4E492-CFC4-790E-2056-243C41169ABD}"/>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a:solidFill>
                  <a:srgbClr val="FFFFFF"/>
                </a:solidFill>
              </a:rPr>
              <a:t>1. A stone that remembers God’s past help and says Thank you.</a:t>
            </a:r>
          </a:p>
        </p:txBody>
      </p:sp>
    </p:spTree>
    <p:extLst>
      <p:ext uri="{BB962C8B-B14F-4D97-AF65-F5344CB8AC3E}">
        <p14:creationId xmlns:p14="http://schemas.microsoft.com/office/powerpoint/2010/main" val="63306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562</TotalTime>
  <Words>640</Words>
  <Application>Microsoft Office PowerPoint</Application>
  <PresentationFormat>Widescreen</PresentationFormat>
  <Paragraphs>26</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system-ui</vt:lpstr>
      <vt:lpstr>Office Theme</vt:lpstr>
      <vt:lpstr>Thus far the Lord has helped us</vt:lpstr>
      <vt:lpstr>1 Samuel 7:12 12Then Samuel took a stone and set it up between Mizpah and Shen. He named it Ebenezer, saying, "Thus far the LORD has helped us."</vt:lpstr>
      <vt:lpstr>PowerPoint Presentation</vt:lpstr>
      <vt:lpstr>What is the meaning of Ebenezer?</vt:lpstr>
      <vt:lpstr>Ebenezer</vt:lpstr>
      <vt:lpstr>What is the Background? (1 Sam 7. 1-12)</vt:lpstr>
      <vt:lpstr>What is the Background? (1 Sam 7. 1-12)</vt:lpstr>
      <vt:lpstr>What is the Background? (1 Sam 7. 1-12)</vt:lpstr>
      <vt:lpstr>1. A stone that remembers God’s past help and says Thank you.</vt:lpstr>
      <vt:lpstr>2. A stone that remembers God’s presence and power now and acts on it</vt:lpstr>
      <vt:lpstr>3. A stone that looks for his faithfulness in the future and takes action to prepare for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Cole</dc:creator>
  <cp:lastModifiedBy>Roger Cole</cp:lastModifiedBy>
  <cp:revision>4</cp:revision>
  <cp:lastPrinted>2026-05-31T07:11:50Z</cp:lastPrinted>
  <dcterms:created xsi:type="dcterms:W3CDTF">2026-05-30T22:07:07Z</dcterms:created>
  <dcterms:modified xsi:type="dcterms:W3CDTF">2026-05-31T07:30:03Z</dcterms:modified>
</cp:coreProperties>
</file>